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2" r:id="rId5"/>
    <p:sldId id="306" r:id="rId6"/>
    <p:sldId id="290" r:id="rId7"/>
    <p:sldId id="288" r:id="rId8"/>
    <p:sldId id="284" r:id="rId9"/>
    <p:sldId id="307" r:id="rId10"/>
    <p:sldId id="305" r:id="rId11"/>
    <p:sldId id="301" r:id="rId12"/>
    <p:sldId id="302" r:id="rId13"/>
    <p:sldId id="303" r:id="rId14"/>
    <p:sldId id="304" r:id="rId15"/>
    <p:sldId id="299" r:id="rId16"/>
    <p:sldId id="292" r:id="rId17"/>
    <p:sldId id="293" r:id="rId18"/>
    <p:sldId id="294" r:id="rId19"/>
    <p:sldId id="296" r:id="rId20"/>
    <p:sldId id="297" r:id="rId21"/>
    <p:sldId id="298" r:id="rId22"/>
    <p:sldId id="280" r:id="rId2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9EB7"/>
    <a:srgbClr val="D6C4D3"/>
    <a:srgbClr val="FF33CC"/>
    <a:srgbClr val="FFE7FA"/>
    <a:srgbClr val="FEBAF1"/>
    <a:srgbClr val="FEA4ED"/>
    <a:srgbClr val="884088"/>
    <a:srgbClr val="FDF2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7" autoAdjust="0"/>
    <p:restoredTop sz="69033" autoAdjust="0"/>
  </p:normalViewPr>
  <p:slideViewPr>
    <p:cSldViewPr>
      <p:cViewPr varScale="1">
        <p:scale>
          <a:sx n="74" d="100"/>
          <a:sy n="74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99EBB-6DBC-4887-9AB9-822C5B7DC4A4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FE159-002D-4AD1-92B3-8067CFE7592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altLang="ko-KR" sz="1200" dirty="0" smtClean="0"/>
              <a:t>Test.java</a:t>
            </a:r>
            <a:r>
              <a:rPr lang="ko-KR" altLang="en-US" sz="1200" dirty="0" smtClean="0"/>
              <a:t>를 켜면</a:t>
            </a:r>
            <a:r>
              <a:rPr lang="en-US" altLang="ko-KR" sz="1200" dirty="0" smtClean="0"/>
              <a:t> </a:t>
            </a:r>
            <a:r>
              <a:rPr lang="ko-KR" altLang="en-US" sz="1200" dirty="0" smtClean="0"/>
              <a:t>이 파일은 </a:t>
            </a:r>
            <a:r>
              <a:rPr lang="en-US" altLang="ko-KR" sz="1200" dirty="0" smtClean="0"/>
              <a:t>GUI</a:t>
            </a:r>
            <a:r>
              <a:rPr lang="ko-KR" altLang="en-US" sz="1200" dirty="0" smtClean="0"/>
              <a:t>객체인</a:t>
            </a:r>
            <a:r>
              <a:rPr lang="en-US" altLang="ko-KR" sz="1200" dirty="0" smtClean="0"/>
              <a:t> panel</a:t>
            </a:r>
            <a:r>
              <a:rPr lang="ko-KR" altLang="en-US" sz="1200" dirty="0" smtClean="0"/>
              <a:t>을 </a:t>
            </a:r>
            <a:r>
              <a:rPr lang="en-US" altLang="ko-KR" sz="1200" dirty="0" smtClean="0">
                <a:solidFill>
                  <a:schemeClr val="accent3">
                    <a:lumMod val="50000"/>
                  </a:schemeClr>
                </a:solidFill>
              </a:rPr>
              <a:t>//(Mine_Gui.java</a:t>
            </a:r>
            <a:r>
              <a:rPr lang="ko-KR" altLang="en-US" sz="1200" dirty="0" smtClean="0">
                <a:solidFill>
                  <a:schemeClr val="accent3">
                    <a:lumMod val="50000"/>
                  </a:schemeClr>
                </a:solidFill>
              </a:rPr>
              <a:t>를 통해</a:t>
            </a:r>
            <a:r>
              <a:rPr lang="en-US" altLang="ko-KR" sz="1200" dirty="0" smtClean="0">
                <a:solidFill>
                  <a:schemeClr val="accent3">
                    <a:lumMod val="50000"/>
                  </a:schemeClr>
                </a:solidFill>
              </a:rPr>
              <a:t>..)//</a:t>
            </a:r>
            <a:r>
              <a:rPr lang="ko-KR" altLang="en-US" sz="1200" dirty="0" smtClean="0"/>
              <a:t> 생성해</a:t>
            </a:r>
            <a:r>
              <a:rPr lang="en-US" altLang="ko-KR" sz="1200" dirty="0" smtClean="0"/>
              <a:t>. </a:t>
            </a:r>
          </a:p>
          <a:p>
            <a:r>
              <a:rPr lang="en-US" altLang="ko-KR" sz="1200" dirty="0" err="1" smtClean="0"/>
              <a:t>Mine_Gui</a:t>
            </a:r>
            <a:r>
              <a:rPr lang="ko-KR" altLang="en-US" sz="1200" dirty="0" smtClean="0"/>
              <a:t>형이니까 </a:t>
            </a:r>
            <a:r>
              <a:rPr lang="en-GB" altLang="ko-KR" sz="1200" dirty="0" smtClean="0"/>
              <a:t>Mine_Gui.java</a:t>
            </a:r>
            <a:r>
              <a:rPr lang="ko-KR" altLang="en-US" sz="1200" dirty="0" smtClean="0"/>
              <a:t>를 함 들어가보자</a:t>
            </a:r>
            <a:r>
              <a:rPr lang="en-US" altLang="ko-KR" sz="1200" dirty="0" smtClean="0"/>
              <a:t>.</a:t>
            </a:r>
          </a:p>
          <a:p>
            <a:endParaRPr lang="en-US" altLang="ko-KR" sz="1200" dirty="0" smtClean="0"/>
          </a:p>
          <a:p>
            <a:endParaRPr lang="en-US" altLang="ko-KR" sz="1200" dirty="0" smtClean="0"/>
          </a:p>
          <a:p>
            <a:r>
              <a:rPr lang="ko-KR" altLang="en-US" sz="1200" dirty="0" smtClean="0"/>
              <a:t>그러면 </a:t>
            </a:r>
            <a:r>
              <a:rPr lang="en-GB" altLang="ko-KR" sz="1200" dirty="0" err="1" smtClean="0"/>
              <a:t>Mine_Game</a:t>
            </a:r>
            <a:r>
              <a:rPr lang="ko-KR" altLang="en-US" sz="1200" dirty="0" smtClean="0"/>
              <a:t>형의 </a:t>
            </a:r>
            <a:r>
              <a:rPr lang="en-GB" altLang="ko-KR" sz="1200" dirty="0" smtClean="0"/>
              <a:t> </a:t>
            </a:r>
            <a:r>
              <a:rPr lang="en-GB" altLang="ko-KR" sz="1200" dirty="0" err="1" smtClean="0"/>
              <a:t>minegame</a:t>
            </a:r>
            <a:r>
              <a:rPr lang="ko-KR" altLang="en-US" sz="1200" dirty="0" smtClean="0"/>
              <a:t>과</a:t>
            </a:r>
            <a:r>
              <a:rPr lang="en-US" altLang="ko-KR" sz="1200" dirty="0" smtClean="0"/>
              <a:t>(</a:t>
            </a:r>
            <a:r>
              <a:rPr lang="ko-KR" altLang="en-US" sz="1200" dirty="0" err="1" smtClean="0"/>
              <a:t>노란박스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</a:t>
            </a:r>
            <a:r>
              <a:rPr lang="en-GB" altLang="ko-KR" sz="1200" dirty="0" err="1" smtClean="0"/>
              <a:t>Mine_ChatClient</a:t>
            </a:r>
            <a:r>
              <a:rPr lang="ko-KR" altLang="en-US" sz="1200" dirty="0" smtClean="0"/>
              <a:t>형의</a:t>
            </a:r>
            <a:r>
              <a:rPr lang="en-GB" altLang="ko-KR" sz="1200" dirty="0" smtClean="0"/>
              <a:t> </a:t>
            </a:r>
            <a:r>
              <a:rPr lang="en-GB" altLang="ko-KR" sz="1200" dirty="0" err="1" smtClean="0"/>
              <a:t>minechat</a:t>
            </a:r>
            <a:r>
              <a:rPr lang="en-GB" altLang="ko-KR" sz="1200" dirty="0" smtClean="0"/>
              <a:t>(</a:t>
            </a:r>
            <a:r>
              <a:rPr lang="ko-KR" altLang="en-US" sz="1200" dirty="0" smtClean="0"/>
              <a:t>파란박스</a:t>
            </a:r>
            <a:r>
              <a:rPr lang="en-US" altLang="ko-KR" sz="1200" dirty="0" smtClean="0"/>
              <a:t>)</a:t>
            </a:r>
            <a:r>
              <a:rPr lang="ko-KR" altLang="en-US" sz="1200" dirty="0" smtClean="0"/>
              <a:t> 생성된걸 볼 수 있어</a:t>
            </a:r>
            <a:r>
              <a:rPr lang="en-US" altLang="ko-KR" sz="1200" dirty="0" smtClean="0"/>
              <a:t>(58</a:t>
            </a:r>
            <a:r>
              <a:rPr lang="ko-KR" altLang="en-US" sz="1200" dirty="0" smtClean="0"/>
              <a:t>라인</a:t>
            </a:r>
            <a:r>
              <a:rPr lang="en-US" altLang="ko-KR" sz="1200" dirty="0" smtClean="0"/>
              <a:t>).. </a:t>
            </a:r>
          </a:p>
          <a:p>
            <a:r>
              <a:rPr lang="en-GB" altLang="ko-KR" sz="1200" dirty="0" err="1" smtClean="0"/>
              <a:t>minegame</a:t>
            </a:r>
            <a:r>
              <a:rPr lang="ko-KR" altLang="en-US" sz="1200" dirty="0" smtClean="0"/>
              <a:t>은 뭐</a:t>
            </a:r>
            <a:r>
              <a:rPr lang="en-GB" altLang="ko-KR" sz="1200" dirty="0" smtClean="0"/>
              <a:t> </a:t>
            </a:r>
            <a:r>
              <a:rPr lang="ko-KR" altLang="en-US" sz="1200" dirty="0" err="1" smtClean="0"/>
              <a:t>지뢰찾기</a:t>
            </a:r>
            <a:r>
              <a:rPr lang="ko-KR" altLang="en-US" sz="1200" dirty="0" smtClean="0"/>
              <a:t> 게임에 대한 건데</a:t>
            </a:r>
            <a:r>
              <a:rPr lang="en-US" altLang="ko-KR" sz="1200" dirty="0" smtClean="0"/>
              <a:t>, </a:t>
            </a:r>
            <a:r>
              <a:rPr lang="en-US" altLang="ko-KR" sz="1200" dirty="0" err="1" smtClean="0"/>
              <a:t>minegame.setting</a:t>
            </a:r>
            <a:r>
              <a:rPr lang="en-US" altLang="ko-KR" sz="1200" dirty="0" smtClean="0"/>
              <a:t>();</a:t>
            </a:r>
            <a:r>
              <a:rPr lang="ko-KR" altLang="en-US" sz="1200" dirty="0" smtClean="0"/>
              <a:t>을 해서 지뢰게임세팅을 하는 걸 볼 수 있다</a:t>
            </a:r>
            <a:r>
              <a:rPr lang="en-US" altLang="ko-KR" sz="1200" dirty="0" smtClean="0"/>
              <a:t>.</a:t>
            </a:r>
          </a:p>
          <a:p>
            <a:r>
              <a:rPr lang="ko-KR" altLang="en-US" sz="1200" dirty="0" smtClean="0"/>
              <a:t>그거에 대한 확인은 </a:t>
            </a:r>
            <a:r>
              <a:rPr lang="en-GB" altLang="ko-KR" sz="1200" dirty="0" err="1" smtClean="0"/>
              <a:t>Mine_Game</a:t>
            </a:r>
            <a:r>
              <a:rPr lang="en-GB" altLang="ko-KR" sz="1200" dirty="0" smtClean="0"/>
              <a:t> .java</a:t>
            </a:r>
            <a:r>
              <a:rPr lang="ko-KR" altLang="en-US" sz="1200" dirty="0" smtClean="0"/>
              <a:t>로 가서 </a:t>
            </a:r>
            <a:r>
              <a:rPr lang="en-US" altLang="ko-KR" sz="1200" dirty="0" smtClean="0"/>
              <a:t>setting()</a:t>
            </a:r>
            <a:r>
              <a:rPr lang="ko-KR" altLang="en-US" sz="1200" dirty="0" err="1" smtClean="0"/>
              <a:t>메소드를</a:t>
            </a:r>
            <a:r>
              <a:rPr lang="ko-KR" altLang="en-US" sz="1200" dirty="0" smtClean="0"/>
              <a:t> 보면 돼</a:t>
            </a:r>
            <a:r>
              <a:rPr lang="en-US" altLang="ko-KR" sz="1200" dirty="0" smtClean="0"/>
              <a:t>(15</a:t>
            </a:r>
            <a:r>
              <a:rPr lang="ko-KR" altLang="en-US" sz="1200" dirty="0" smtClean="0"/>
              <a:t>라인</a:t>
            </a:r>
            <a:r>
              <a:rPr lang="en-US" altLang="ko-KR" sz="1200" dirty="0" smtClean="0"/>
              <a:t>). (</a:t>
            </a:r>
            <a:r>
              <a:rPr lang="ko-KR" altLang="en-US" sz="1200" dirty="0" smtClean="0"/>
              <a:t>애니메이션 </a:t>
            </a:r>
            <a:r>
              <a:rPr lang="ko-KR" altLang="en-US" sz="1200" dirty="0" err="1" smtClean="0"/>
              <a:t>해주세염</a:t>
            </a:r>
            <a:r>
              <a:rPr lang="en-US" altLang="ko-KR" sz="1200" dirty="0" smtClean="0"/>
              <a:t>)</a:t>
            </a:r>
          </a:p>
          <a:p>
            <a:endParaRPr lang="en-US" altLang="ko-KR" sz="1200" dirty="0" smtClean="0"/>
          </a:p>
          <a:p>
            <a:r>
              <a:rPr lang="ko-KR" altLang="en-US" sz="1200" dirty="0" smtClean="0"/>
              <a:t>이제 </a:t>
            </a:r>
            <a:r>
              <a:rPr lang="en-GB" altLang="ko-KR" sz="1200" dirty="0" err="1" smtClean="0"/>
              <a:t>minechat</a:t>
            </a:r>
            <a:r>
              <a:rPr lang="ko-KR" altLang="en-US" sz="1200" dirty="0" smtClean="0"/>
              <a:t>을 보자</a:t>
            </a:r>
            <a:r>
              <a:rPr lang="en-US" altLang="ko-KR" sz="1200" dirty="0" smtClean="0"/>
              <a:t>.(</a:t>
            </a:r>
            <a:r>
              <a:rPr lang="ko-KR" altLang="en-US" sz="1200" dirty="0" err="1" smtClean="0"/>
              <a:t>아까꺼</a:t>
            </a:r>
            <a:r>
              <a:rPr lang="ko-KR" altLang="en-US" sz="1200" dirty="0" smtClean="0"/>
              <a:t> </a:t>
            </a:r>
            <a:r>
              <a:rPr lang="ko-KR" altLang="en-US" sz="1200" dirty="0" err="1" smtClean="0"/>
              <a:t>애니메이션한거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날아가 없어지는 애니메이션도 되나</a:t>
            </a:r>
            <a:r>
              <a:rPr lang="en-US" altLang="ko-KR" sz="1200" dirty="0" smtClean="0"/>
              <a:t>?) </a:t>
            </a:r>
            <a:r>
              <a:rPr lang="ko-KR" altLang="en-US" sz="1200" dirty="0" smtClean="0"/>
              <a:t>보면 </a:t>
            </a:r>
            <a:endParaRPr lang="en-US" altLang="ko-KR" sz="1200" dirty="0" smtClean="0"/>
          </a:p>
          <a:p>
            <a:r>
              <a:rPr lang="en-GB" altLang="ko-KR" sz="1200" dirty="0" err="1" smtClean="0"/>
              <a:t>minechat</a:t>
            </a:r>
            <a:r>
              <a:rPr lang="ko-KR" altLang="en-US" sz="1200" dirty="0" smtClean="0"/>
              <a:t>은 </a:t>
            </a:r>
            <a:r>
              <a:rPr lang="en-GB" altLang="ko-KR" sz="1200" dirty="0" smtClean="0"/>
              <a:t>.</a:t>
            </a:r>
            <a:r>
              <a:rPr lang="en-GB" altLang="ko-KR" sz="1200" dirty="0" err="1" smtClean="0"/>
              <a:t>setChatClientPanel</a:t>
            </a:r>
            <a:r>
              <a:rPr lang="en-GB" altLang="ko-KR" sz="1200" dirty="0" smtClean="0"/>
              <a:t>()</a:t>
            </a:r>
            <a:r>
              <a:rPr lang="ko-KR" altLang="en-US" sz="1200" dirty="0" smtClean="0"/>
              <a:t>을 해줬는데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이게 무슨 메소드인가 보니까</a:t>
            </a:r>
            <a:r>
              <a:rPr lang="en-US" altLang="ko-KR" sz="1200" dirty="0" smtClean="0"/>
              <a:t>(</a:t>
            </a:r>
            <a:r>
              <a:rPr lang="ko-KR" altLang="en-US" sz="1200" dirty="0" smtClean="0"/>
              <a:t> </a:t>
            </a:r>
            <a:r>
              <a:rPr lang="en-GB" altLang="ko-KR" sz="1200" dirty="0" smtClean="0"/>
              <a:t>Mine_ChatClient.java</a:t>
            </a:r>
            <a:r>
              <a:rPr lang="ko-KR" altLang="en-US" sz="1200" dirty="0" smtClean="0"/>
              <a:t>에 가서</a:t>
            </a:r>
            <a:r>
              <a:rPr lang="en-US" altLang="ko-KR" sz="1200" dirty="0" smtClean="0"/>
              <a:t>)</a:t>
            </a:r>
          </a:p>
          <a:p>
            <a:r>
              <a:rPr lang="ko-KR" altLang="en-US" sz="1200" dirty="0" smtClean="0"/>
              <a:t>배경음악이나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대전모드 등 화면 오른쪽 이미지들의 이벤트를 설정하는 </a:t>
            </a:r>
            <a:r>
              <a:rPr lang="ko-KR" altLang="en-US" sz="1200" dirty="0" err="1" smtClean="0"/>
              <a:t>메쏘드입니다</a:t>
            </a:r>
            <a:r>
              <a:rPr lang="en-US" altLang="ko-KR" sz="1200" dirty="0" smtClean="0"/>
              <a:t>. </a:t>
            </a:r>
            <a:r>
              <a:rPr lang="ko-KR" altLang="en-US" sz="1200" dirty="0" err="1" smtClean="0"/>
              <a:t>예를들어서</a:t>
            </a:r>
            <a:r>
              <a:rPr lang="ko-KR" altLang="en-US" sz="1200" dirty="0" smtClean="0"/>
              <a:t> 하나의 기능만 보면</a:t>
            </a:r>
            <a:r>
              <a:rPr lang="en-US" altLang="ko-KR" sz="1200" dirty="0" smtClean="0"/>
              <a:t>,</a:t>
            </a:r>
            <a:endParaRPr lang="en-GB" altLang="ko-KR" sz="12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87668-E298-4B08-A3C9-42D6BEC9CB76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200" dirty="0" smtClean="0"/>
              <a:t>이 그림의 오른쪽 </a:t>
            </a:r>
            <a:r>
              <a:rPr lang="ko-KR" altLang="en-US" sz="1200" dirty="0" err="1" smtClean="0"/>
              <a:t>처럼</a:t>
            </a:r>
            <a:r>
              <a:rPr lang="ko-KR" altLang="en-US" sz="1200" dirty="0" smtClean="0"/>
              <a:t> 배경음악이나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대전모드 등 화면 오른쪽 이미지들의 이벤트를 설정하는 </a:t>
            </a:r>
            <a:r>
              <a:rPr lang="ko-KR" altLang="en-US" sz="1200" dirty="0" err="1" smtClean="0"/>
              <a:t>메쏘드입니다</a:t>
            </a:r>
            <a:r>
              <a:rPr lang="en-US" altLang="ko-KR" sz="1200" dirty="0" smtClean="0"/>
              <a:t>. </a:t>
            </a:r>
          </a:p>
          <a:p>
            <a:r>
              <a:rPr lang="ko-KR" altLang="en-US" dirty="0" err="1" smtClean="0"/>
              <a:t>게임할때의</a:t>
            </a:r>
            <a:r>
              <a:rPr lang="ko-KR" altLang="en-US" dirty="0" smtClean="0"/>
              <a:t> 마우스이벤트들은 </a:t>
            </a:r>
            <a:r>
              <a:rPr lang="en-US" altLang="ko-KR" dirty="0" smtClean="0"/>
              <a:t>Mine_Icon.java</a:t>
            </a:r>
            <a:r>
              <a:rPr lang="ko-KR" altLang="en-US" dirty="0" smtClean="0"/>
              <a:t>에 있어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ko-KR" altLang="en-US" baseline="0" dirty="0" err="1" smtClean="0"/>
              <a:t>지뢰찾기라는</a:t>
            </a:r>
            <a:r>
              <a:rPr lang="ko-KR" altLang="en-US" baseline="0" dirty="0" smtClean="0"/>
              <a:t> 게임이 누가 먼저 죽는가를 판단해서 승패를 </a:t>
            </a:r>
            <a:r>
              <a:rPr lang="ko-KR" altLang="en-US" baseline="0" dirty="0" err="1" smtClean="0"/>
              <a:t>가르는게</a:t>
            </a:r>
            <a:r>
              <a:rPr lang="ko-KR" altLang="en-US" baseline="0" dirty="0" smtClean="0"/>
              <a:t> 아니라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누가 먼저 성공했느냐에 따라 승패가 갈리는 게임이므로 </a:t>
            </a:r>
            <a:endParaRPr lang="en-US" altLang="ko-KR" dirty="0" smtClean="0"/>
          </a:p>
          <a:p>
            <a:r>
              <a:rPr lang="ko-KR" altLang="en-US" dirty="0" smtClean="0"/>
              <a:t>내가 </a:t>
            </a:r>
            <a:r>
              <a:rPr lang="ko-KR" altLang="en-US" dirty="0" smtClean="0"/>
              <a:t>지뢰밭의 어디를 </a:t>
            </a:r>
            <a:r>
              <a:rPr lang="ko-KR" altLang="en-US" dirty="0" err="1" smtClean="0"/>
              <a:t>눌렀나라던지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상대방이 지뢰를 눌러서 </a:t>
            </a:r>
            <a:r>
              <a:rPr lang="ko-KR" altLang="en-US" dirty="0" err="1" smtClean="0"/>
              <a:t>죽었나에</a:t>
            </a:r>
            <a:r>
              <a:rPr lang="ko-KR" altLang="en-US" dirty="0" smtClean="0"/>
              <a:t> 대한 정보는 </a:t>
            </a:r>
            <a:r>
              <a:rPr lang="ko-KR" altLang="en-US" dirty="0" err="1" smtClean="0"/>
              <a:t>서버로가지</a:t>
            </a:r>
            <a:r>
              <a:rPr lang="ko-KR" altLang="en-US" dirty="0" smtClean="0"/>
              <a:t> 않고</a:t>
            </a:r>
            <a:r>
              <a:rPr lang="en-US" altLang="ko-KR" dirty="0" smtClean="0"/>
              <a:t>, </a:t>
            </a:r>
            <a:endParaRPr lang="en-US" altLang="ko-KR" dirty="0" smtClean="0"/>
          </a:p>
          <a:p>
            <a:r>
              <a:rPr lang="ko-KR" altLang="en-US" dirty="0" smtClean="0"/>
              <a:t>내 지뢰가 몇 개나 </a:t>
            </a:r>
            <a:r>
              <a:rPr lang="ko-KR" altLang="en-US" dirty="0" err="1" smtClean="0"/>
              <a:t>남았나만</a:t>
            </a:r>
            <a:r>
              <a:rPr lang="ko-KR" altLang="en-US" dirty="0" smtClean="0"/>
              <a:t> 상대에게 </a:t>
            </a:r>
            <a:r>
              <a:rPr lang="ko-KR" altLang="en-US" dirty="0" smtClean="0"/>
              <a:t>서버를 통해서 보내게 됩니다</a:t>
            </a:r>
            <a:r>
              <a:rPr lang="en-US" altLang="ko-KR" dirty="0" smtClean="0"/>
              <a:t>.</a:t>
            </a:r>
          </a:p>
          <a:p>
            <a:r>
              <a:rPr lang="ko-KR" altLang="en-US" baseline="0" smtClean="0"/>
              <a:t>남은 </a:t>
            </a:r>
            <a:r>
              <a:rPr lang="ko-KR" altLang="en-US" baseline="0" dirty="0" err="1" smtClean="0"/>
              <a:t>지뢰수를</a:t>
            </a:r>
            <a:r>
              <a:rPr lang="ko-KR" altLang="en-US" baseline="0" dirty="0" smtClean="0"/>
              <a:t> 상대에게 </a:t>
            </a:r>
            <a:r>
              <a:rPr lang="ko-KR" altLang="en-US" baseline="0" dirty="0" err="1" smtClean="0"/>
              <a:t>전송하는건</a:t>
            </a:r>
            <a:r>
              <a:rPr lang="ko-KR" altLang="en-US" baseline="0" dirty="0" smtClean="0"/>
              <a:t> </a:t>
            </a:r>
            <a:r>
              <a:rPr lang="en-US" altLang="ko-KR" dirty="0" smtClean="0"/>
              <a:t>Mine_Icon.java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Mine_ChatClient.to_mineCount</a:t>
            </a:r>
            <a:r>
              <a:rPr lang="en-US" altLang="ko-KR" dirty="0" smtClean="0"/>
              <a:t>(); </a:t>
            </a:r>
            <a:r>
              <a:rPr lang="ko-KR" altLang="en-US" dirty="0" smtClean="0"/>
              <a:t>이걸 이용</a:t>
            </a:r>
            <a:r>
              <a:rPr lang="en-US" altLang="ko-KR" dirty="0" smtClean="0"/>
              <a:t>,</a:t>
            </a:r>
            <a:r>
              <a:rPr lang="en-US" altLang="ko-KR" baseline="0" dirty="0" smtClean="0"/>
              <a:t> </a:t>
            </a:r>
          </a:p>
          <a:p>
            <a:r>
              <a:rPr lang="en-US" altLang="ko-KR" dirty="0" smtClean="0"/>
              <a:t>Mine_ChatClient.java</a:t>
            </a:r>
            <a:r>
              <a:rPr lang="ko-KR" altLang="en-US" dirty="0" smtClean="0"/>
              <a:t>의 </a:t>
            </a:r>
            <a:r>
              <a:rPr lang="en-US" altLang="ko-KR" dirty="0" err="1" smtClean="0"/>
              <a:t>to_mineCount</a:t>
            </a:r>
            <a:r>
              <a:rPr lang="en-US" altLang="ko-KR" dirty="0" smtClean="0"/>
              <a:t>()</a:t>
            </a:r>
            <a:r>
              <a:rPr lang="ko-KR" altLang="en-US" dirty="0" smtClean="0"/>
              <a:t>함수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피피티</a:t>
            </a:r>
            <a:r>
              <a:rPr lang="en-US" altLang="ko-KR" dirty="0" smtClean="0"/>
              <a:t>)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를 통해 확인 가능</a:t>
            </a:r>
            <a:endParaRPr lang="en-US" altLang="ko-KR" baseline="0" dirty="0" smtClean="0"/>
          </a:p>
          <a:p>
            <a:endParaRPr lang="en-US" altLang="ko-KR" baseline="0" smtClean="0"/>
          </a:p>
          <a:p>
            <a:r>
              <a:rPr lang="ko-KR" altLang="en-US" baseline="0" smtClean="0"/>
              <a:t>오른쪽의 아이콘들 중에 대전모드나 아이템을 누르면 일어나는 이벤트 같은 경우는 네트워킹을 이용한 건데</a:t>
            </a:r>
            <a:r>
              <a:rPr lang="en-US" altLang="ko-KR" baseline="0" smtClean="0"/>
              <a:t>, 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87668-E298-4B08-A3C9-42D6BEC9CB76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aseline="0" dirty="0" err="1" smtClean="0"/>
              <a:t>박스친</a:t>
            </a:r>
            <a:r>
              <a:rPr lang="ko-KR" altLang="en-US" baseline="0" dirty="0" smtClean="0"/>
              <a:t> 오른쪽의 아이콘들 중에 </a:t>
            </a:r>
            <a:r>
              <a:rPr lang="en-US" altLang="ko-KR" baseline="0" dirty="0" smtClean="0"/>
              <a:t>BGM</a:t>
            </a:r>
            <a:r>
              <a:rPr lang="ko-KR" altLang="en-US" baseline="0" dirty="0" smtClean="0"/>
              <a:t>을 연결하는거나</a:t>
            </a:r>
            <a:r>
              <a:rPr lang="en-US" altLang="ko-KR" baseline="0" dirty="0" smtClean="0"/>
              <a:t>, IP</a:t>
            </a:r>
            <a:r>
              <a:rPr lang="ko-KR" altLang="en-US" baseline="0" dirty="0" smtClean="0"/>
              <a:t>입력해 서버를 연결한다든가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대전모드나 </a:t>
            </a:r>
            <a:r>
              <a:rPr lang="ko-KR" altLang="en-US" baseline="0" dirty="0" err="1" smtClean="0"/>
              <a:t>아이템같은걸을</a:t>
            </a:r>
            <a:r>
              <a:rPr lang="ko-KR" altLang="en-US" baseline="0" dirty="0" smtClean="0"/>
              <a:t> 누르면 일어나는 이벤트 같은 경우는 네트워킹을 이용한 건데</a:t>
            </a:r>
            <a:r>
              <a:rPr lang="en-US" altLang="ko-KR" baseline="0" dirty="0" smtClean="0"/>
              <a:t>, </a:t>
            </a:r>
          </a:p>
          <a:p>
            <a:r>
              <a:rPr lang="ko-KR" altLang="en-US" dirty="0" err="1" smtClean="0"/>
              <a:t>액션리스너부분을</a:t>
            </a:r>
            <a:r>
              <a:rPr lang="ko-KR" altLang="en-US" dirty="0" smtClean="0"/>
              <a:t> 보면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예를 </a:t>
            </a:r>
            <a:r>
              <a:rPr lang="ko-KR" altLang="en-US" dirty="0" smtClean="0"/>
              <a:t>들어 내가 </a:t>
            </a:r>
            <a:r>
              <a:rPr lang="ko-KR" altLang="en-US" dirty="0" err="1" smtClean="0"/>
              <a:t>나잡아봐라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아이템하나를</a:t>
            </a:r>
            <a:r>
              <a:rPr lang="ko-KR" altLang="en-US" dirty="0" smtClean="0"/>
              <a:t> 먹고 상대방한테 보내려고 그 아이콘을 누르면</a:t>
            </a:r>
            <a:r>
              <a:rPr lang="en-US" altLang="ko-KR" dirty="0" smtClean="0"/>
              <a:t> (244</a:t>
            </a:r>
            <a:r>
              <a:rPr lang="ko-KR" altLang="en-US" dirty="0" smtClean="0"/>
              <a:t>라인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여기 </a:t>
            </a:r>
            <a:r>
              <a:rPr lang="ko-KR" altLang="en-US" dirty="0" err="1" smtClean="0"/>
              <a:t>위에소스에서</a:t>
            </a:r>
            <a:r>
              <a:rPr lang="ko-KR" altLang="en-US" dirty="0" smtClean="0"/>
              <a:t> 소스를 보면</a:t>
            </a:r>
            <a:r>
              <a:rPr lang="en-US" altLang="ko-KR" dirty="0" smtClean="0"/>
              <a:t>, </a:t>
            </a:r>
            <a:r>
              <a:rPr lang="ko-KR" altLang="en-US" dirty="0" smtClean="0"/>
              <a:t>내가 </a:t>
            </a:r>
            <a:r>
              <a:rPr lang="ko-KR" altLang="en-US" dirty="0" err="1" smtClean="0"/>
              <a:t>클릭한게</a:t>
            </a:r>
            <a:r>
              <a:rPr lang="ko-KR" altLang="en-US" dirty="0" smtClean="0"/>
              <a:t> </a:t>
            </a:r>
            <a:r>
              <a:rPr lang="en-US" altLang="ko-KR" dirty="0" err="1" smtClean="0"/>
              <a:t>boundsItem</a:t>
            </a:r>
            <a:r>
              <a:rPr lang="ko-KR" altLang="en-US" dirty="0" smtClean="0"/>
              <a:t>이면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이건 이미지아이콘변수임</a:t>
            </a:r>
            <a:r>
              <a:rPr lang="en-US" altLang="ko-KR" dirty="0" smtClean="0"/>
              <a:t>) </a:t>
            </a:r>
            <a:r>
              <a:rPr lang="en-US" altLang="ko-KR" dirty="0" err="1" smtClean="0"/>
              <a:t>Item_toServer</a:t>
            </a:r>
            <a:r>
              <a:rPr lang="ko-KR" altLang="en-US" dirty="0" smtClean="0"/>
              <a:t>함수를 이용해서 </a:t>
            </a:r>
            <a:r>
              <a:rPr lang="en-US" altLang="ko-KR" dirty="0" smtClean="0"/>
              <a:t>"/</a:t>
            </a:r>
            <a:r>
              <a:rPr lang="en-US" altLang="ko-KR" dirty="0" err="1" smtClean="0"/>
              <a:t>boundItemAttack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라는 문자열을 서버로 보내게 되고</a:t>
            </a:r>
            <a:r>
              <a:rPr lang="en-US" altLang="ko-KR" dirty="0" smtClean="0"/>
              <a:t>,  </a:t>
            </a:r>
            <a:r>
              <a:rPr lang="ko-KR" altLang="en-US" dirty="0" smtClean="0"/>
              <a:t>그 문자열이 </a:t>
            </a:r>
            <a:r>
              <a:rPr lang="ko-KR" altLang="en-US" dirty="0" err="1" smtClean="0"/>
              <a:t>쓰레드로</a:t>
            </a:r>
            <a:r>
              <a:rPr lang="ko-KR" altLang="en-US" dirty="0" smtClean="0"/>
              <a:t> 가면서 </a:t>
            </a:r>
            <a:r>
              <a:rPr lang="en-US" altLang="ko-KR" dirty="0" smtClean="0"/>
              <a:t>if</a:t>
            </a:r>
            <a:r>
              <a:rPr lang="ko-KR" altLang="en-US" dirty="0" smtClean="0"/>
              <a:t>문에 또 </a:t>
            </a:r>
            <a:r>
              <a:rPr lang="ko-KR" altLang="en-US" dirty="0" err="1" smtClean="0"/>
              <a:t>걸리는거지</a:t>
            </a:r>
            <a:r>
              <a:rPr lang="en-US" altLang="ko-KR" dirty="0" smtClean="0"/>
              <a:t>. </a:t>
            </a:r>
          </a:p>
          <a:p>
            <a:r>
              <a:rPr lang="ko-KR" altLang="en-US" dirty="0" err="1" smtClean="0"/>
              <a:t>피피티</a:t>
            </a:r>
            <a:r>
              <a:rPr lang="ko-KR" altLang="en-US" dirty="0" smtClean="0"/>
              <a:t> 다음 애니메이션을 보면</a:t>
            </a:r>
            <a:r>
              <a:rPr lang="en-US" altLang="ko-KR" baseline="0" dirty="0" smtClean="0"/>
              <a:t> (</a:t>
            </a:r>
            <a:r>
              <a:rPr lang="en-US" altLang="ko-KR" dirty="0" smtClean="0"/>
              <a:t>Mine_ChatThread.java</a:t>
            </a:r>
            <a:r>
              <a:rPr lang="ko-KR" altLang="en-US" dirty="0" smtClean="0"/>
              <a:t>를 보면</a:t>
            </a:r>
            <a:r>
              <a:rPr lang="en-US" altLang="ko-KR" dirty="0" smtClean="0"/>
              <a:t>)</a:t>
            </a:r>
            <a:r>
              <a:rPr lang="ko-KR" altLang="en-US" dirty="0" smtClean="0"/>
              <a:t>처럼 </a:t>
            </a:r>
            <a:r>
              <a:rPr lang="en-US" altLang="ko-KR" dirty="0" smtClean="0"/>
              <a:t>if</a:t>
            </a:r>
            <a:r>
              <a:rPr lang="ko-KR" altLang="en-US" dirty="0" smtClean="0"/>
              <a:t>문에 또 걸리게 된다</a:t>
            </a:r>
            <a:r>
              <a:rPr lang="en-US" altLang="ko-KR" dirty="0" smtClean="0"/>
              <a:t>..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Mine_dialog</a:t>
            </a:r>
            <a:r>
              <a:rPr lang="ko-KR" altLang="en-US" dirty="0" smtClean="0"/>
              <a:t>에 아이템에 관한 기능 자세히 구현됨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연지야 너 </a:t>
            </a:r>
            <a:r>
              <a:rPr lang="ko-KR" altLang="en-US" dirty="0" err="1" smtClean="0"/>
              <a:t>피피티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잘못만들었따</a:t>
            </a:r>
            <a:r>
              <a:rPr lang="en-US" altLang="ko-KR" dirty="0" smtClean="0"/>
              <a:t>? </a:t>
            </a:r>
            <a:r>
              <a:rPr lang="ko-KR" altLang="en-US" dirty="0" err="1" smtClean="0"/>
              <a:t>쓰레드</a:t>
            </a:r>
            <a:r>
              <a:rPr lang="en-US" altLang="ko-KR" dirty="0" smtClean="0"/>
              <a:t>!!!</a:t>
            </a: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87668-E298-4B08-A3C9-42D6BEC9CB76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err="1" smtClean="0"/>
              <a:t>Mine_ChatDialog</a:t>
            </a:r>
            <a:r>
              <a:rPr lang="en-US" altLang="ko-KR" dirty="0" smtClean="0"/>
              <a:t> : </a:t>
            </a:r>
            <a:r>
              <a:rPr lang="en-US" altLang="ko-KR" baseline="0" dirty="0" smtClean="0"/>
              <a:t> </a:t>
            </a:r>
            <a:r>
              <a:rPr lang="ko-KR" altLang="en-US" baseline="0" dirty="0" err="1" smtClean="0"/>
              <a:t>토끼창</a:t>
            </a:r>
            <a:r>
              <a:rPr lang="ko-KR" altLang="en-US" baseline="0" dirty="0" smtClean="0"/>
              <a:t> 설정해주는 </a:t>
            </a:r>
            <a:r>
              <a:rPr lang="ko-KR" altLang="en-US" baseline="0" dirty="0" err="1" smtClean="0"/>
              <a:t>유아이</a:t>
            </a:r>
            <a:r>
              <a:rPr lang="en-US" altLang="ko-KR" baseline="0" dirty="0" smtClean="0"/>
              <a:t>!!!</a:t>
            </a:r>
          </a:p>
          <a:p>
            <a:r>
              <a:rPr lang="ko-KR" altLang="en-US" baseline="0" dirty="0" smtClean="0"/>
              <a:t>이기면 </a:t>
            </a:r>
            <a:r>
              <a:rPr lang="ko-KR" altLang="en-US" baseline="0" dirty="0" err="1" smtClean="0"/>
              <a:t>이겼따고</a:t>
            </a:r>
            <a:r>
              <a:rPr lang="ko-KR" altLang="en-US" baseline="0" dirty="0" smtClean="0"/>
              <a:t> 나오잖아</a:t>
            </a:r>
            <a:r>
              <a:rPr lang="en-US" altLang="ko-KR" baseline="0" dirty="0" smtClean="0"/>
              <a:t>!!!!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FE159-002D-4AD1-92B3-8067CFE75928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위에가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마인챗</a:t>
            </a:r>
            <a:r>
              <a:rPr lang="ko-KR" altLang="en-US" dirty="0" smtClean="0"/>
              <a:t> 클라이언트에 있는 소스잖아요</a:t>
            </a:r>
            <a:r>
              <a:rPr lang="en-US" altLang="ko-KR" dirty="0" smtClean="0"/>
              <a:t>?</a:t>
            </a:r>
            <a:r>
              <a:rPr lang="ko-KR" altLang="en-US" dirty="0" err="1" smtClean="0"/>
              <a:t>ㅋㅋㅋㅋㅋㅋ</a:t>
            </a:r>
            <a:endParaRPr lang="en-US" altLang="ko-KR" dirty="0" smtClean="0"/>
          </a:p>
          <a:p>
            <a:r>
              <a:rPr lang="ko-KR" altLang="en-US" dirty="0" smtClean="0"/>
              <a:t>이 이미지를 누르면</a:t>
            </a:r>
            <a:endParaRPr lang="en-US" altLang="ko-KR" dirty="0" smtClean="0"/>
          </a:p>
          <a:p>
            <a:r>
              <a:rPr lang="ko-KR" altLang="en-US" dirty="0" smtClean="0"/>
              <a:t>마인 오디오 객체인 </a:t>
            </a:r>
            <a:r>
              <a:rPr lang="ko-KR" altLang="en-US" dirty="0" err="1" smtClean="0"/>
              <a:t>엠오디오에서</a:t>
            </a:r>
            <a:r>
              <a:rPr lang="ko-KR" altLang="en-US" dirty="0" smtClean="0"/>
              <a:t> 지정된 </a:t>
            </a:r>
            <a:r>
              <a:rPr lang="en-US" altLang="ko-KR" dirty="0" smtClean="0"/>
              <a:t>URL</a:t>
            </a:r>
            <a:r>
              <a:rPr lang="ko-KR" altLang="en-US" dirty="0" smtClean="0"/>
              <a:t>에 있는 음악 파일을 플레이합니다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2FE159-002D-4AD1-92B3-8067CFE75928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6AFF6-086C-49F5-80F4-309EF5EB0A38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995BE-F7C5-4632-A214-DF81CDCEFF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8" y="815967"/>
            <a:ext cx="8786842" cy="1470025"/>
          </a:xfrm>
        </p:spPr>
        <p:txBody>
          <a:bodyPr/>
          <a:lstStyle/>
          <a:p>
            <a:pPr algn="r"/>
            <a:r>
              <a:rPr lang="en-US" altLang="ko-KR" sz="2400" dirty="0" smtClean="0">
                <a:latin typeface="08서울남산체 B" pitchFamily="18" charset="-127"/>
                <a:ea typeface="08서울남산체 B" pitchFamily="18" charset="-127"/>
              </a:rPr>
              <a:t>2009, Fall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/>
            </a:r>
            <a:b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</a:b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Contents Delivery Programming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071538" y="460218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dirty="0" smtClean="0">
                <a:solidFill>
                  <a:schemeClr val="accent5"/>
                </a:solidFill>
                <a:latin typeface="08서울한강체 L" pitchFamily="18" charset="-127"/>
                <a:ea typeface="08서울한강체 L" pitchFamily="18" charset="-127"/>
                <a:cs typeface="+mj-cs"/>
              </a:rPr>
              <a:t>0611091 </a:t>
            </a:r>
            <a:r>
              <a:rPr lang="ko-KR" altLang="en-US" sz="2400" b="1" dirty="0" smtClean="0">
                <a:solidFill>
                  <a:schemeClr val="accent5"/>
                </a:solidFill>
                <a:latin typeface="08서울한강체 L" pitchFamily="18" charset="-127"/>
                <a:ea typeface="08서울한강체 L" pitchFamily="18" charset="-127"/>
                <a:cs typeface="+mj-cs"/>
              </a:rPr>
              <a:t>김유리</a:t>
            </a:r>
            <a:endParaRPr lang="en-US" altLang="ko-KR" sz="2400" b="1" dirty="0" smtClean="0">
              <a:solidFill>
                <a:schemeClr val="accent5"/>
              </a:solidFill>
              <a:latin typeface="08서울한강체 L" pitchFamily="18" charset="-127"/>
              <a:ea typeface="08서울한강체 L" pitchFamily="18" charset="-127"/>
              <a:cs typeface="+mj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0611119 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김찬영</a:t>
            </a:r>
            <a:endParaRPr kumimoji="0" lang="en-US" altLang="ko-K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j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dirty="0" smtClean="0">
                <a:solidFill>
                  <a:schemeClr val="accent5"/>
                </a:solidFill>
                <a:latin typeface="08서울한강체 L" pitchFamily="18" charset="-127"/>
                <a:ea typeface="08서울한강체 L" pitchFamily="18" charset="-127"/>
                <a:cs typeface="+mj-cs"/>
              </a:rPr>
              <a:t>0611136 </a:t>
            </a:r>
            <a:r>
              <a:rPr lang="ko-KR" altLang="en-US" sz="2400" b="1" dirty="0" smtClean="0">
                <a:solidFill>
                  <a:schemeClr val="accent5"/>
                </a:solidFill>
                <a:latin typeface="08서울한강체 L" pitchFamily="18" charset="-127"/>
                <a:ea typeface="08서울한강체 L" pitchFamily="18" charset="-127"/>
                <a:cs typeface="+mj-cs"/>
              </a:rPr>
              <a:t>양연지</a:t>
            </a:r>
            <a:endParaRPr lang="en-US" altLang="ko-KR" sz="2400" b="1" dirty="0" smtClean="0">
              <a:solidFill>
                <a:schemeClr val="accent5"/>
              </a:solidFill>
              <a:latin typeface="08서울한강체 L" pitchFamily="18" charset="-127"/>
              <a:ea typeface="08서울한강체 L" pitchFamily="18" charset="-127"/>
              <a:cs typeface="+mj-cs"/>
            </a:endParaRP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0611088</a:t>
            </a:r>
            <a:r>
              <a:rPr kumimoji="0" lang="en-US" altLang="ko-KR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 </a:t>
            </a:r>
            <a:r>
              <a:rPr kumimoji="0" lang="ko-KR" alt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이소희</a:t>
            </a:r>
            <a:endParaRPr kumimoji="0" lang="ko-KR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3714752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Term project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윤용익 교수님</a:t>
            </a:r>
            <a:endParaRPr lang="ko-KR" altLang="en-US" dirty="0">
              <a:solidFill>
                <a:schemeClr val="bg1">
                  <a:lumMod val="50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2571744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0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지뢰 찾기 </a:t>
            </a:r>
            <a:r>
              <a:rPr lang="en-US" altLang="ko-KR" sz="40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&amp; </a:t>
            </a:r>
            <a:r>
              <a:rPr lang="ko-KR" altLang="en-US" sz="40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채팅</a:t>
            </a:r>
            <a:endParaRPr lang="ko-KR" altLang="en-US" sz="4000" dirty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목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차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5" name="TextBox 1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21455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ko-KR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프로그램 목적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프로그램 소개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프로그램 전체도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 network </a:t>
            </a:r>
            <a:r>
              <a:rPr lang="ko-KR" altLang="en-US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요소 보기 </a:t>
            </a:r>
            <a:r>
              <a:rPr lang="en-US" altLang="ko-KR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/ socket </a:t>
            </a:r>
            <a:r>
              <a:rPr lang="ko-KR" altLang="en-US" sz="2400" dirty="0" err="1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로직</a:t>
            </a:r>
            <a:endParaRPr lang="en-US" altLang="ko-KR" sz="2400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주요 기능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시연</a:t>
            </a:r>
            <a:endParaRPr lang="en-IN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986217"/>
            <a:ext cx="4714909" cy="55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42910" y="985821"/>
            <a:ext cx="300039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300" b="1" dirty="0" err="1" smtClean="0"/>
              <a:t>ChatServer</a:t>
            </a:r>
            <a:r>
              <a:rPr lang="en-US" altLang="ko-KR" sz="1300" b="1" dirty="0" smtClean="0"/>
              <a:t> </a:t>
            </a:r>
            <a:r>
              <a:rPr lang="ko-KR" altLang="en-US" sz="1300" b="1" dirty="0" smtClean="0"/>
              <a:t>객체 생성</a:t>
            </a:r>
            <a:endParaRPr lang="ko-KR" altLang="en-US" sz="1300" b="1" dirty="0"/>
          </a:p>
        </p:txBody>
      </p:sp>
      <p:grpSp>
        <p:nvGrpSpPr>
          <p:cNvPr id="2" name="그룹 77"/>
          <p:cNvGrpSpPr/>
          <p:nvPr/>
        </p:nvGrpSpPr>
        <p:grpSpPr>
          <a:xfrm>
            <a:off x="4040577" y="4772035"/>
            <a:ext cx="4317637" cy="1300171"/>
            <a:chOff x="3094818" y="4271969"/>
            <a:chExt cx="4317637" cy="1300171"/>
          </a:xfrm>
        </p:grpSpPr>
        <p:sp>
          <p:nvSpPr>
            <p:cNvPr id="24" name="타원 23"/>
            <p:cNvSpPr/>
            <p:nvPr/>
          </p:nvSpPr>
          <p:spPr>
            <a:xfrm>
              <a:off x="6510256" y="4271969"/>
              <a:ext cx="902199" cy="130017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dirty="0" smtClean="0"/>
                <a:t>네트워</a:t>
              </a:r>
              <a:r>
                <a:rPr lang="ko-KR" altLang="en-US" sz="1200" dirty="0"/>
                <a:t>크</a:t>
              </a: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3094818" y="4448465"/>
              <a:ext cx="708871" cy="928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ko-KR" sz="1000" dirty="0" smtClean="0"/>
            </a:p>
            <a:p>
              <a:pPr algn="ctr"/>
              <a:endParaRPr lang="en-US" altLang="ko-KR" sz="1000" dirty="0" smtClean="0"/>
            </a:p>
            <a:p>
              <a:pPr algn="ctr"/>
              <a:endParaRPr lang="en-US" altLang="ko-KR" sz="1000" dirty="0" smtClean="0"/>
            </a:p>
            <a:p>
              <a:pPr algn="ctr"/>
              <a:endParaRPr lang="en-US" altLang="ko-KR" sz="1000" dirty="0" smtClean="0"/>
            </a:p>
            <a:p>
              <a:pPr algn="ctr"/>
              <a:r>
                <a:rPr lang="en-US" altLang="ko-KR" sz="1000" dirty="0" smtClean="0"/>
                <a:t>Server</a:t>
              </a:r>
            </a:p>
            <a:p>
              <a:pPr algn="ctr"/>
              <a:endParaRPr lang="en-US" altLang="ko-KR" sz="1100" dirty="0"/>
            </a:p>
            <a:p>
              <a:pPr algn="ctr"/>
              <a:endParaRPr lang="en-US" altLang="ko-KR" sz="1100" dirty="0" smtClean="0"/>
            </a:p>
            <a:p>
              <a:pPr algn="ctr"/>
              <a:endParaRPr lang="en-US" altLang="ko-KR" sz="1100" dirty="0"/>
            </a:p>
            <a:p>
              <a:pPr algn="ctr"/>
              <a:endParaRPr lang="ko-KR" altLang="en-US" sz="1100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739246" y="4510378"/>
              <a:ext cx="322214" cy="804868"/>
            </a:xfrm>
            <a:prstGeom prst="rect">
              <a:avLst/>
            </a:prstGeom>
            <a:solidFill>
              <a:schemeClr val="accent3">
                <a:lumMod val="50000"/>
                <a:alpha val="8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 smtClean="0"/>
                <a:t>포</a:t>
              </a:r>
              <a:r>
                <a:rPr lang="ko-KR" altLang="en-US" sz="1000" dirty="0"/>
                <a:t>트</a:t>
              </a:r>
              <a:endParaRPr lang="en-US" altLang="ko-KR" sz="1000" dirty="0" smtClean="0"/>
            </a:p>
          </p:txBody>
        </p:sp>
      </p:grpSp>
      <p:pic>
        <p:nvPicPr>
          <p:cNvPr id="68" name="그림 67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414449"/>
            <a:ext cx="3575812" cy="1000132"/>
          </a:xfrm>
          <a:prstGeom prst="rect">
            <a:avLst/>
          </a:prstGeom>
        </p:spPr>
      </p:pic>
      <p:sp>
        <p:nvSpPr>
          <p:cNvPr id="73" name="오른쪽 화살표 72"/>
          <p:cNvSpPr/>
          <p:nvPr/>
        </p:nvSpPr>
        <p:spPr>
          <a:xfrm rot="2884093">
            <a:off x="2491301" y="2833642"/>
            <a:ext cx="1285884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4" name="TextBox 73"/>
          <p:cNvSpPr txBox="1"/>
          <p:nvPr/>
        </p:nvSpPr>
        <p:spPr>
          <a:xfrm>
            <a:off x="3857620" y="3557589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2"/>
            </a:pPr>
            <a:r>
              <a:rPr lang="en-US" altLang="ko-KR" sz="1400" b="1" dirty="0" smtClean="0"/>
              <a:t>Server</a:t>
            </a:r>
            <a:r>
              <a:rPr lang="ko-KR" altLang="en-US" sz="1400" b="1" dirty="0" smtClean="0"/>
              <a:t>용 </a:t>
            </a:r>
            <a:r>
              <a:rPr lang="en-US" altLang="ko-KR" sz="1400" b="1" dirty="0" smtClean="0"/>
              <a:t>Socket(sock1)</a:t>
            </a:r>
            <a:r>
              <a:rPr lang="ko-KR" altLang="en-US" sz="1400" b="1" dirty="0" smtClean="0"/>
              <a:t>과</a:t>
            </a:r>
            <a:endParaRPr lang="en-US" altLang="ko-KR" sz="1400" b="1" dirty="0" smtClean="0"/>
          </a:p>
          <a:p>
            <a:pPr marL="342900" indent="-342900"/>
            <a:r>
              <a:rPr lang="en-US" altLang="ko-KR" sz="1400" b="1" dirty="0" smtClean="0"/>
              <a:t>	</a:t>
            </a:r>
            <a:r>
              <a:rPr lang="ko-KR" altLang="en-US" sz="1400" b="1" dirty="0" smtClean="0"/>
              <a:t>특정 </a:t>
            </a:r>
            <a:r>
              <a:rPr lang="en-US" altLang="ko-KR" sz="1400" b="1" dirty="0" smtClean="0"/>
              <a:t>Port</a:t>
            </a:r>
            <a:r>
              <a:rPr lang="ko-KR" altLang="en-US" sz="1400" b="1" dirty="0" smtClean="0"/>
              <a:t>를 지정한 </a:t>
            </a:r>
            <a:r>
              <a:rPr lang="en-US" altLang="ko-KR" sz="1400" b="1" dirty="0" err="1" smtClean="0"/>
              <a:t>ServerSocket</a:t>
            </a:r>
            <a:r>
              <a:rPr lang="ko-KR" altLang="en-US" sz="1400" b="1" dirty="0" smtClean="0"/>
              <a:t>를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생성</a:t>
            </a:r>
            <a:endParaRPr lang="ko-KR" altLang="en-US" sz="1400" b="1" dirty="0"/>
          </a:p>
        </p:txBody>
      </p:sp>
      <p:sp>
        <p:nvSpPr>
          <p:cNvPr id="13" name="직사각형 12"/>
          <p:cNvSpPr/>
          <p:nvPr/>
        </p:nvSpPr>
        <p:spPr>
          <a:xfrm>
            <a:off x="4946255" y="4948531"/>
            <a:ext cx="2642154" cy="928694"/>
          </a:xfrm>
          <a:prstGeom prst="rect">
            <a:avLst/>
          </a:prstGeom>
          <a:solidFill>
            <a:schemeClr val="accent2">
              <a:lumMod val="75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sock1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546 -0.23102 L 5E-6 -2.592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5143536" cy="358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68" y="2357430"/>
            <a:ext cx="5522926" cy="130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00430" y="571480"/>
            <a:ext cx="6500858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50" b="1" dirty="0" smtClean="0"/>
              <a:t>3. .accept() : </a:t>
            </a:r>
            <a:r>
              <a:rPr lang="ko-KR" altLang="en-US" sz="1250" b="1" dirty="0" smtClean="0"/>
              <a:t>통신을 시작한다는 신호를 클라이언트로부터 올 때까지 기다림</a:t>
            </a:r>
            <a:r>
              <a:rPr lang="en-US" altLang="ko-KR" sz="1250" b="1" dirty="0" smtClean="0"/>
              <a:t>.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85786" y="642918"/>
            <a:ext cx="2214579" cy="21431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4214810" y="1928802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/>
              <a:t>4. Server</a:t>
            </a:r>
            <a:r>
              <a:rPr lang="ko-KR" altLang="en-US" sz="1400" b="1" dirty="0" smtClean="0"/>
              <a:t>용</a:t>
            </a:r>
            <a:r>
              <a:rPr lang="en-US" altLang="ko-KR" sz="1400" b="1" dirty="0" smtClean="0"/>
              <a:t> Thread </a:t>
            </a:r>
            <a:r>
              <a:rPr lang="ko-KR" altLang="en-US" sz="1400" b="1" dirty="0" smtClean="0"/>
              <a:t>객체 생성 </a:t>
            </a:r>
            <a:endParaRPr lang="en-US" altLang="ko-KR" sz="1400" b="1" dirty="0" smtClean="0"/>
          </a:p>
        </p:txBody>
      </p:sp>
      <p:sp>
        <p:nvSpPr>
          <p:cNvPr id="20" name="직사각형 19"/>
          <p:cNvSpPr/>
          <p:nvPr/>
        </p:nvSpPr>
        <p:spPr>
          <a:xfrm>
            <a:off x="785786" y="3714753"/>
            <a:ext cx="857256" cy="2143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오른쪽 화살표 20"/>
          <p:cNvSpPr/>
          <p:nvPr/>
        </p:nvSpPr>
        <p:spPr>
          <a:xfrm rot="5400000">
            <a:off x="4929190" y="1571612"/>
            <a:ext cx="785818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785786" y="2000240"/>
            <a:ext cx="3071834" cy="2143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오른쪽 화살표 26"/>
          <p:cNvSpPr/>
          <p:nvPr/>
        </p:nvSpPr>
        <p:spPr>
          <a:xfrm>
            <a:off x="2571736" y="571480"/>
            <a:ext cx="928694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연결선 29"/>
          <p:cNvCxnSpPr/>
          <p:nvPr/>
        </p:nvCxnSpPr>
        <p:spPr>
          <a:xfrm>
            <a:off x="3978296" y="3143248"/>
            <a:ext cx="5072098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직선 연결선 30"/>
          <p:cNvCxnSpPr/>
          <p:nvPr/>
        </p:nvCxnSpPr>
        <p:spPr>
          <a:xfrm>
            <a:off x="3978296" y="3286124"/>
            <a:ext cx="5072098" cy="158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85786" y="4429132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/>
              <a:t>5. </a:t>
            </a:r>
            <a:r>
              <a:rPr lang="en-US" altLang="ko-KR" sz="1400" b="1" dirty="0" smtClean="0"/>
              <a:t>.start() : </a:t>
            </a:r>
            <a:r>
              <a:rPr lang="ko-KR" altLang="en-US" sz="1400" b="1" dirty="0" err="1" smtClean="0"/>
              <a:t>쓰레드의</a:t>
            </a:r>
            <a:r>
              <a:rPr lang="ko-KR" altLang="en-US" sz="1400" b="1" dirty="0" smtClean="0"/>
              <a:t> 시작</a:t>
            </a:r>
            <a:endParaRPr lang="en-US" altLang="ko-KR" sz="1400" b="1" dirty="0" smtClean="0"/>
          </a:p>
        </p:txBody>
      </p:sp>
      <p:sp>
        <p:nvSpPr>
          <p:cNvPr id="40" name="오른쪽 화살표 39"/>
          <p:cNvSpPr/>
          <p:nvPr/>
        </p:nvSpPr>
        <p:spPr>
          <a:xfrm>
            <a:off x="3500430" y="1928802"/>
            <a:ext cx="928694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오른쪽 화살표 40"/>
          <p:cNvSpPr/>
          <p:nvPr/>
        </p:nvSpPr>
        <p:spPr>
          <a:xfrm rot="5400000">
            <a:off x="785786" y="3429000"/>
            <a:ext cx="785818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오른쪽 화살표 41"/>
          <p:cNvSpPr/>
          <p:nvPr/>
        </p:nvSpPr>
        <p:spPr>
          <a:xfrm>
            <a:off x="2143108" y="4357694"/>
            <a:ext cx="928694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285992"/>
            <a:ext cx="5857916" cy="411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4219 7.40741E-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4219 7.40741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1.94444E-6 0.0557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1.94444E-6 0.05578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7.40741E-7 L 0.04219 7.40741E-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animBg="1"/>
      <p:bldP spid="18" grpId="0"/>
      <p:bldP spid="18" grpId="1"/>
      <p:bldP spid="20" grpId="0" animBg="1"/>
      <p:bldP spid="21" grpId="0" animBg="1"/>
      <p:bldP spid="21" grpId="1" animBg="1"/>
      <p:bldP spid="21" grpId="2" animBg="1"/>
      <p:bldP spid="23" grpId="0" animBg="1"/>
      <p:bldP spid="27" grpId="0" animBg="1"/>
      <p:bldP spid="27" grpId="1" animBg="1"/>
      <p:bldP spid="35" grpId="0"/>
      <p:bldP spid="40" grpId="0" animBg="1"/>
      <p:bldP spid="40" grpId="1" animBg="1"/>
      <p:bldP spid="40" grpId="2" animBg="1"/>
      <p:bldP spid="41" grpId="0" animBg="1"/>
      <p:bldP spid="41" grpId="1" animBg="1"/>
      <p:bldP spid="42" grpId="0" animBg="1"/>
      <p:bldP spid="4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214546" y="1406711"/>
            <a:ext cx="7858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Server</a:t>
            </a:r>
          </a:p>
          <a:p>
            <a:pPr algn="ctr"/>
            <a:endParaRPr lang="en-US" altLang="ko-KR" sz="1100" dirty="0"/>
          </a:p>
          <a:p>
            <a:pPr algn="ctr"/>
            <a:endParaRPr lang="en-US" altLang="ko-KR" sz="1100" dirty="0" smtClean="0"/>
          </a:p>
          <a:p>
            <a:pPr algn="ctr"/>
            <a:endParaRPr lang="en-US" altLang="ko-KR" sz="1100" dirty="0"/>
          </a:p>
          <a:p>
            <a:pPr algn="ctr"/>
            <a:endParaRPr lang="ko-KR" altLang="en-US" sz="1100" dirty="0"/>
          </a:p>
        </p:txBody>
      </p:sp>
      <p:sp>
        <p:nvSpPr>
          <p:cNvPr id="5" name="직사각형 4"/>
          <p:cNvSpPr/>
          <p:nvPr/>
        </p:nvSpPr>
        <p:spPr>
          <a:xfrm>
            <a:off x="3214678" y="1406711"/>
            <a:ext cx="2928958" cy="10715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sock1</a:t>
            </a:r>
            <a:endParaRPr lang="ko-KR" altLang="en-US" sz="1100" dirty="0"/>
          </a:p>
        </p:txBody>
      </p:sp>
      <p:sp>
        <p:nvSpPr>
          <p:cNvPr id="6" name="직사각형 5"/>
          <p:cNvSpPr/>
          <p:nvPr/>
        </p:nvSpPr>
        <p:spPr>
          <a:xfrm>
            <a:off x="2928926" y="1478149"/>
            <a:ext cx="357190" cy="928694"/>
          </a:xfrm>
          <a:prstGeom prst="rect">
            <a:avLst/>
          </a:prstGeom>
          <a:solidFill>
            <a:schemeClr val="accent3">
              <a:lumMod val="5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smtClean="0"/>
              <a:t>포</a:t>
            </a:r>
            <a:r>
              <a:rPr lang="ko-KR" altLang="en-US" sz="1000"/>
              <a:t>트</a:t>
            </a:r>
            <a:endParaRPr lang="en-US" altLang="ko-KR" sz="1000" dirty="0" smtClean="0"/>
          </a:p>
        </p:txBody>
      </p:sp>
      <p:sp>
        <p:nvSpPr>
          <p:cNvPr id="7" name="타원 6"/>
          <p:cNvSpPr/>
          <p:nvPr/>
        </p:nvSpPr>
        <p:spPr>
          <a:xfrm>
            <a:off x="6215074" y="1120959"/>
            <a:ext cx="1000132" cy="150019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네트워</a:t>
            </a:r>
            <a:r>
              <a:rPr lang="ko-KR" altLang="en-US" dirty="0"/>
              <a:t>크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3143240" y="1549587"/>
            <a:ext cx="3214710" cy="214314"/>
          </a:xfrm>
          <a:prstGeom prst="rect">
            <a:avLst/>
          </a:prstGeom>
          <a:solidFill>
            <a:schemeClr val="accent4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/>
              <a:t>b</a:t>
            </a:r>
            <a:r>
              <a:rPr lang="en-US" altLang="ko-KR" sz="1100" dirty="0" smtClean="0"/>
              <a:t>r1(</a:t>
            </a:r>
            <a:r>
              <a:rPr lang="en-US" altLang="ko-KR" sz="1100" dirty="0" err="1" smtClean="0"/>
              <a:t>getInputStream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9" name="직사각형 8"/>
          <p:cNvSpPr/>
          <p:nvPr/>
        </p:nvSpPr>
        <p:spPr>
          <a:xfrm>
            <a:off x="3143240" y="2049653"/>
            <a:ext cx="3214710" cy="214314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/>
              <a:t>p</a:t>
            </a:r>
            <a:r>
              <a:rPr lang="en-US" altLang="ko-KR" sz="1100" dirty="0" smtClean="0"/>
              <a:t>w2(</a:t>
            </a:r>
            <a:r>
              <a:rPr lang="en-GB" altLang="ko-KR" sz="1100" dirty="0" err="1" smtClean="0"/>
              <a:t>getOutputStream</a:t>
            </a:r>
            <a:r>
              <a:rPr lang="en-GB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2906909"/>
            <a:ext cx="3890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/>
              <a:t>Server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Network</a:t>
            </a:r>
            <a:r>
              <a:rPr lang="ko-KR" altLang="en-US" dirty="0" smtClean="0"/>
              <a:t>가 연결된 상태</a:t>
            </a:r>
            <a:r>
              <a:rPr lang="en-US" altLang="ko-KR" dirty="0" smtClean="0"/>
              <a:t>.</a:t>
            </a:r>
          </a:p>
          <a:p>
            <a:pPr algn="ctr"/>
            <a:r>
              <a:rPr lang="ko-KR" altLang="en-US" dirty="0" smtClean="0"/>
              <a:t>이제 </a:t>
            </a:r>
            <a:r>
              <a:rPr lang="en-US" altLang="ko-KR" dirty="0" smtClean="0"/>
              <a:t>Client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Network</a:t>
            </a:r>
            <a:r>
              <a:rPr lang="ko-KR" altLang="en-US" dirty="0" smtClean="0"/>
              <a:t>를 이어야 함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5192925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5. </a:t>
            </a:r>
            <a:r>
              <a:rPr lang="en-GB" altLang="ko-KR" sz="1400" b="1" dirty="0" smtClean="0"/>
              <a:t>connect()</a:t>
            </a:r>
            <a:r>
              <a:rPr lang="ko-KR" altLang="en-US" sz="1400" b="1" dirty="0" smtClean="0"/>
              <a:t>함수 실행</a:t>
            </a:r>
            <a:endParaRPr lang="en-US" altLang="ko-KR" sz="1400" b="1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907041"/>
            <a:ext cx="270510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2122" y="4049917"/>
            <a:ext cx="4572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571481"/>
            <a:ext cx="6072230" cy="259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2395498" y="1032136"/>
            <a:ext cx="5500726" cy="4286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8110" y="1007852"/>
            <a:ext cx="1571636" cy="7386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6. Client</a:t>
            </a:r>
            <a:r>
              <a:rPr lang="ko-KR" altLang="en-US" sz="1400" b="1" dirty="0" smtClean="0"/>
              <a:t>용 </a:t>
            </a:r>
            <a:r>
              <a:rPr lang="en-US" altLang="ko-KR" sz="1400" b="1" dirty="0" smtClean="0"/>
              <a:t>Socket </a:t>
            </a:r>
            <a:r>
              <a:rPr lang="ko-KR" altLang="en-US" sz="1400" b="1" dirty="0" smtClean="0"/>
              <a:t>생성과</a:t>
            </a:r>
            <a:endParaRPr lang="en-US" altLang="ko-KR" sz="1400" b="1" dirty="0" smtClean="0"/>
          </a:p>
          <a:p>
            <a:pPr algn="ctr"/>
            <a:r>
              <a:rPr lang="en-US" altLang="ko-KR" sz="1400" b="1" dirty="0" err="1" smtClean="0"/>
              <a:t>PrintWriter</a:t>
            </a:r>
            <a:r>
              <a:rPr lang="en-US" altLang="ko-KR" sz="1400" b="1" dirty="0" smtClean="0"/>
              <a:t> </a:t>
            </a:r>
            <a:r>
              <a:rPr lang="ko-KR" altLang="en-US" sz="1400" b="1" dirty="0" smtClean="0"/>
              <a:t>연결</a:t>
            </a:r>
            <a:r>
              <a:rPr lang="en-US" altLang="ko-KR" sz="1400" b="1" dirty="0" smtClean="0"/>
              <a:t> 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2395498" y="2071678"/>
            <a:ext cx="5500726" cy="2143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500034" y="2000240"/>
            <a:ext cx="1643074" cy="523220"/>
          </a:xfrm>
          <a:prstGeom prst="rect">
            <a:avLst/>
          </a:prstGeom>
          <a:solidFill>
            <a:schemeClr val="bg1">
              <a:alpha val="9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/>
              <a:t>7. Client</a:t>
            </a:r>
            <a:r>
              <a:rPr lang="ko-KR" altLang="en-US" sz="1400" b="1" dirty="0" smtClean="0"/>
              <a:t>용 </a:t>
            </a:r>
            <a:r>
              <a:rPr lang="en-US" altLang="ko-KR" sz="1400" b="1" dirty="0" smtClean="0"/>
              <a:t>Thread </a:t>
            </a:r>
            <a:r>
              <a:rPr lang="ko-KR" altLang="en-US" sz="1400" b="1" dirty="0" smtClean="0"/>
              <a:t>생성</a:t>
            </a:r>
            <a:endParaRPr lang="en-US" altLang="ko-KR" sz="1400" b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214686"/>
            <a:ext cx="5530864" cy="12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직사각형 13"/>
          <p:cNvSpPr/>
          <p:nvPr/>
        </p:nvSpPr>
        <p:spPr>
          <a:xfrm>
            <a:off x="1571604" y="4000504"/>
            <a:ext cx="5143536" cy="2143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072198" y="4929198"/>
            <a:ext cx="785818" cy="1071570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Client</a:t>
            </a:r>
          </a:p>
          <a:p>
            <a:pPr algn="ctr"/>
            <a:endParaRPr lang="en-US" altLang="ko-KR" sz="1100" dirty="0"/>
          </a:p>
          <a:p>
            <a:pPr algn="ctr"/>
            <a:endParaRPr lang="en-US" altLang="ko-KR" sz="1100" dirty="0" smtClean="0"/>
          </a:p>
          <a:p>
            <a:pPr algn="ctr"/>
            <a:endParaRPr lang="en-US" altLang="ko-KR" sz="1100" dirty="0"/>
          </a:p>
          <a:p>
            <a:pPr algn="ctr"/>
            <a:endParaRPr lang="ko-KR" altLang="en-US" sz="1100" dirty="0"/>
          </a:p>
        </p:txBody>
      </p:sp>
      <p:sp>
        <p:nvSpPr>
          <p:cNvPr id="16" name="직사각형 15"/>
          <p:cNvSpPr/>
          <p:nvPr/>
        </p:nvSpPr>
        <p:spPr>
          <a:xfrm>
            <a:off x="714348" y="4936230"/>
            <a:ext cx="7858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Server</a:t>
            </a:r>
          </a:p>
          <a:p>
            <a:pPr algn="ctr"/>
            <a:endParaRPr lang="en-US" altLang="ko-KR" sz="1100" dirty="0"/>
          </a:p>
          <a:p>
            <a:pPr algn="ctr"/>
            <a:endParaRPr lang="en-US" altLang="ko-KR" sz="1100" dirty="0" smtClean="0"/>
          </a:p>
          <a:p>
            <a:pPr algn="ctr"/>
            <a:endParaRPr lang="en-US" altLang="ko-KR" sz="1100" dirty="0"/>
          </a:p>
          <a:p>
            <a:pPr algn="ctr"/>
            <a:endParaRPr lang="ko-KR" altLang="en-US" sz="1100" dirty="0"/>
          </a:p>
        </p:txBody>
      </p:sp>
      <p:sp>
        <p:nvSpPr>
          <p:cNvPr id="17" name="직사각형 16"/>
          <p:cNvSpPr/>
          <p:nvPr/>
        </p:nvSpPr>
        <p:spPr>
          <a:xfrm>
            <a:off x="1714480" y="4936230"/>
            <a:ext cx="1673690" cy="10715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sock1</a:t>
            </a:r>
            <a:endParaRPr lang="ko-KR" altLang="en-US" sz="1100" dirty="0"/>
          </a:p>
        </p:txBody>
      </p:sp>
      <p:sp>
        <p:nvSpPr>
          <p:cNvPr id="18" name="직사각형 17"/>
          <p:cNvSpPr/>
          <p:nvPr/>
        </p:nvSpPr>
        <p:spPr>
          <a:xfrm>
            <a:off x="1428728" y="5007668"/>
            <a:ext cx="357190" cy="928694"/>
          </a:xfrm>
          <a:prstGeom prst="rect">
            <a:avLst/>
          </a:prstGeom>
          <a:solidFill>
            <a:schemeClr val="accent3">
              <a:lumMod val="50000"/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smtClean="0"/>
              <a:t>포</a:t>
            </a:r>
            <a:r>
              <a:rPr lang="ko-KR" altLang="en-US" sz="1000"/>
              <a:t>트</a:t>
            </a:r>
            <a:endParaRPr lang="en-US" altLang="ko-KR" sz="1000" dirty="0" smtClean="0"/>
          </a:p>
        </p:txBody>
      </p:sp>
      <p:sp>
        <p:nvSpPr>
          <p:cNvPr id="19" name="타원 18"/>
          <p:cNvSpPr/>
          <p:nvPr/>
        </p:nvSpPr>
        <p:spPr>
          <a:xfrm>
            <a:off x="3428992" y="4714884"/>
            <a:ext cx="785818" cy="150019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네트워</a:t>
            </a:r>
            <a:r>
              <a:rPr lang="ko-KR" altLang="en-US" dirty="0"/>
              <a:t>크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1643042" y="5079106"/>
            <a:ext cx="1836977" cy="214314"/>
          </a:xfrm>
          <a:prstGeom prst="rect">
            <a:avLst/>
          </a:prstGeom>
          <a:solidFill>
            <a:schemeClr val="accent4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/>
              <a:t>b</a:t>
            </a:r>
            <a:r>
              <a:rPr lang="en-US" altLang="ko-KR" sz="1100" dirty="0" smtClean="0"/>
              <a:t>r1(</a:t>
            </a:r>
            <a:r>
              <a:rPr lang="en-US" altLang="ko-KR" sz="1100" dirty="0" err="1" smtClean="0"/>
              <a:t>getInputStream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21" name="직사각형 20"/>
          <p:cNvSpPr/>
          <p:nvPr/>
        </p:nvSpPr>
        <p:spPr>
          <a:xfrm>
            <a:off x="1643042" y="5579172"/>
            <a:ext cx="1836977" cy="214314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/>
              <a:t>p</a:t>
            </a:r>
            <a:r>
              <a:rPr lang="en-US" altLang="ko-KR" sz="1100" dirty="0" smtClean="0"/>
              <a:t>w2(</a:t>
            </a:r>
            <a:r>
              <a:rPr lang="en-GB" altLang="ko-KR" sz="1100" dirty="0" err="1" smtClean="0"/>
              <a:t>getOutputStream</a:t>
            </a:r>
            <a:r>
              <a:rPr lang="en-GB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22" name="직사각형 21"/>
          <p:cNvSpPr/>
          <p:nvPr/>
        </p:nvSpPr>
        <p:spPr>
          <a:xfrm>
            <a:off x="4286248" y="4936230"/>
            <a:ext cx="1673690" cy="107157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sock</a:t>
            </a:r>
            <a:endParaRPr lang="ko-KR" altLang="en-US" sz="1100" dirty="0"/>
          </a:p>
        </p:txBody>
      </p:sp>
      <p:sp>
        <p:nvSpPr>
          <p:cNvPr id="23" name="직사각형 22"/>
          <p:cNvSpPr/>
          <p:nvPr/>
        </p:nvSpPr>
        <p:spPr>
          <a:xfrm>
            <a:off x="4143372" y="5079106"/>
            <a:ext cx="2071702" cy="207282"/>
          </a:xfrm>
          <a:prstGeom prst="rect">
            <a:avLst/>
          </a:prstGeom>
          <a:solidFill>
            <a:schemeClr val="accent4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err="1" smtClean="0"/>
              <a:t>br</a:t>
            </a:r>
            <a:r>
              <a:rPr lang="en-US" altLang="ko-KR" sz="1100" dirty="0" smtClean="0"/>
              <a:t>(</a:t>
            </a:r>
            <a:r>
              <a:rPr lang="en-US" altLang="ko-KR" sz="1100" dirty="0" err="1" smtClean="0"/>
              <a:t>getInputStream</a:t>
            </a:r>
            <a:r>
              <a:rPr lang="en-US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24" name="직사각형 23"/>
          <p:cNvSpPr/>
          <p:nvPr/>
        </p:nvSpPr>
        <p:spPr>
          <a:xfrm>
            <a:off x="4143372" y="5572140"/>
            <a:ext cx="2071702" cy="207282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/>
              <a:t>pw(</a:t>
            </a:r>
            <a:r>
              <a:rPr lang="en-GB" altLang="ko-KR" sz="1100" dirty="0" err="1" smtClean="0"/>
              <a:t>getOutputStream</a:t>
            </a:r>
            <a:r>
              <a:rPr lang="en-GB" altLang="ko-KR" sz="1100" dirty="0" smtClean="0"/>
              <a:t>)</a:t>
            </a:r>
            <a:endParaRPr lang="ko-KR" alt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7072330" y="4857760"/>
            <a:ext cx="2071702" cy="73866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400" b="1" dirty="0" smtClean="0"/>
              <a:t>이렇게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소켓이 연결이 </a:t>
            </a:r>
            <a:endParaRPr lang="en-US" altLang="ko-KR" sz="1400" b="1" dirty="0" smtClean="0"/>
          </a:p>
          <a:p>
            <a:pPr algn="ctr"/>
            <a:r>
              <a:rPr lang="ko-KR" altLang="en-US" sz="1400" b="1" dirty="0" smtClean="0"/>
              <a:t>되었습니다</a:t>
            </a:r>
            <a:r>
              <a:rPr lang="en-US" altLang="ko-KR" sz="1400" b="1" dirty="0" smtClean="0"/>
              <a:t>!</a:t>
            </a:r>
          </a:p>
        </p:txBody>
      </p:sp>
      <p:sp>
        <p:nvSpPr>
          <p:cNvPr id="45" name="오른쪽 화살표 44"/>
          <p:cNvSpPr/>
          <p:nvPr/>
        </p:nvSpPr>
        <p:spPr>
          <a:xfrm rot="10800000">
            <a:off x="2071670" y="1000108"/>
            <a:ext cx="1071570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오른쪽 화살표 45"/>
          <p:cNvSpPr/>
          <p:nvPr/>
        </p:nvSpPr>
        <p:spPr>
          <a:xfrm rot="10800000">
            <a:off x="2071670" y="2000240"/>
            <a:ext cx="1071570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오른쪽 화살표 47"/>
          <p:cNvSpPr/>
          <p:nvPr/>
        </p:nvSpPr>
        <p:spPr>
          <a:xfrm rot="5400000">
            <a:off x="1000100" y="2143116"/>
            <a:ext cx="785818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42910" y="4643446"/>
            <a:ext cx="8501122" cy="1857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857752" y="5286388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b="1" dirty="0" smtClean="0"/>
              <a:t>지정된 </a:t>
            </a:r>
            <a:r>
              <a:rPr lang="en-US" altLang="ko-KR" sz="1200" b="1" dirty="0" smtClean="0"/>
              <a:t>Port</a:t>
            </a:r>
            <a:r>
              <a:rPr lang="ko-KR" altLang="en-US" sz="1200" b="1" dirty="0" smtClean="0"/>
              <a:t>로 연결을 시도한 </a:t>
            </a:r>
            <a:endParaRPr lang="en-US" altLang="ko-KR" sz="1200" b="1" dirty="0" smtClean="0"/>
          </a:p>
          <a:p>
            <a:pPr algn="ctr"/>
            <a:r>
              <a:rPr lang="en-US" altLang="ko-KR" sz="1200" b="1" dirty="0" smtClean="0"/>
              <a:t>Client</a:t>
            </a:r>
            <a:r>
              <a:rPr lang="ko-KR" altLang="en-US" sz="1200" b="1" dirty="0" smtClean="0"/>
              <a:t>의 수 만큼 </a:t>
            </a:r>
            <a:endParaRPr lang="en-US" altLang="ko-KR" sz="1200" b="1" dirty="0" smtClean="0"/>
          </a:p>
          <a:p>
            <a:pPr algn="ctr"/>
            <a:r>
              <a:rPr lang="ko-KR" altLang="en-US" sz="1200" b="1" dirty="0" smtClean="0"/>
              <a:t>소켓이 만들어진다</a:t>
            </a:r>
            <a:r>
              <a:rPr lang="en-US" altLang="ko-KR" sz="1200" b="1" dirty="0" smtClean="0"/>
              <a:t>. </a:t>
            </a:r>
            <a:endParaRPr lang="en-US" altLang="ko-KR" sz="105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2" name="그룹 42"/>
          <p:cNvGrpSpPr/>
          <p:nvPr/>
        </p:nvGrpSpPr>
        <p:grpSpPr>
          <a:xfrm>
            <a:off x="1357290" y="4929198"/>
            <a:ext cx="3286148" cy="1335006"/>
            <a:chOff x="1428728" y="4951514"/>
            <a:chExt cx="2071702" cy="881743"/>
          </a:xfrm>
        </p:grpSpPr>
        <p:sp>
          <p:nvSpPr>
            <p:cNvPr id="28" name="타원 27"/>
            <p:cNvSpPr/>
            <p:nvPr/>
          </p:nvSpPr>
          <p:spPr>
            <a:xfrm>
              <a:off x="1428728" y="5214950"/>
              <a:ext cx="347666" cy="34766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9" name="타원 28"/>
            <p:cNvSpPr/>
            <p:nvPr/>
          </p:nvSpPr>
          <p:spPr>
            <a:xfrm>
              <a:off x="2428860" y="5072074"/>
              <a:ext cx="428628" cy="652466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1643042" y="5286388"/>
              <a:ext cx="928694" cy="214314"/>
            </a:xfrm>
            <a:prstGeom prst="rect">
              <a:avLst/>
            </a:prstGeom>
            <a:solidFill>
              <a:schemeClr val="accent2">
                <a:lumMod val="75000"/>
                <a:alpha val="8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100" dirty="0"/>
            </a:p>
          </p:txBody>
        </p:sp>
        <p:grpSp>
          <p:nvGrpSpPr>
            <p:cNvPr id="3" name="그룹 30"/>
            <p:cNvGrpSpPr/>
            <p:nvPr/>
          </p:nvGrpSpPr>
          <p:grpSpPr>
            <a:xfrm rot="20630561">
              <a:off x="2740263" y="4951514"/>
              <a:ext cx="714380" cy="285752"/>
              <a:chOff x="5429256" y="5929330"/>
              <a:chExt cx="714380" cy="285752"/>
            </a:xfrm>
          </p:grpSpPr>
          <p:sp>
            <p:nvSpPr>
              <p:cNvPr id="32" name="타원 31"/>
              <p:cNvSpPr/>
              <p:nvPr/>
            </p:nvSpPr>
            <p:spPr>
              <a:xfrm>
                <a:off x="5857884" y="5929330"/>
                <a:ext cx="285752" cy="285752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5429256" y="6072206"/>
                <a:ext cx="500066" cy="71438"/>
              </a:xfrm>
              <a:prstGeom prst="rect">
                <a:avLst/>
              </a:prstGeom>
              <a:solidFill>
                <a:srgbClr val="92D050">
                  <a:alpha val="61000"/>
                </a:srgb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" name="그룹 33"/>
            <p:cNvGrpSpPr/>
            <p:nvPr/>
          </p:nvGrpSpPr>
          <p:grpSpPr>
            <a:xfrm>
              <a:off x="2786050" y="5143512"/>
              <a:ext cx="714380" cy="285752"/>
              <a:chOff x="5429256" y="5929330"/>
              <a:chExt cx="714380" cy="285752"/>
            </a:xfrm>
          </p:grpSpPr>
          <p:sp>
            <p:nvSpPr>
              <p:cNvPr id="35" name="타원 34"/>
              <p:cNvSpPr/>
              <p:nvPr/>
            </p:nvSpPr>
            <p:spPr>
              <a:xfrm>
                <a:off x="5857884" y="5929330"/>
                <a:ext cx="285752" cy="285752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6" name="직사각형 35"/>
              <p:cNvSpPr/>
              <p:nvPr/>
            </p:nvSpPr>
            <p:spPr>
              <a:xfrm>
                <a:off x="5429256" y="6072206"/>
                <a:ext cx="500066" cy="71438"/>
              </a:xfrm>
              <a:prstGeom prst="rect">
                <a:avLst/>
              </a:prstGeom>
              <a:solidFill>
                <a:srgbClr val="92D050">
                  <a:alpha val="61000"/>
                </a:srgb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" name="그룹 36"/>
            <p:cNvGrpSpPr/>
            <p:nvPr/>
          </p:nvGrpSpPr>
          <p:grpSpPr>
            <a:xfrm>
              <a:off x="2786050" y="5357826"/>
              <a:ext cx="714380" cy="285752"/>
              <a:chOff x="5429256" y="5929330"/>
              <a:chExt cx="714380" cy="285752"/>
            </a:xfrm>
          </p:grpSpPr>
          <p:sp>
            <p:nvSpPr>
              <p:cNvPr id="38" name="타원 37"/>
              <p:cNvSpPr/>
              <p:nvPr/>
            </p:nvSpPr>
            <p:spPr>
              <a:xfrm>
                <a:off x="5857884" y="5929330"/>
                <a:ext cx="285752" cy="285752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39" name="직사각형 38"/>
              <p:cNvSpPr/>
              <p:nvPr/>
            </p:nvSpPr>
            <p:spPr>
              <a:xfrm>
                <a:off x="5429256" y="6072206"/>
                <a:ext cx="500066" cy="71438"/>
              </a:xfrm>
              <a:prstGeom prst="rect">
                <a:avLst/>
              </a:prstGeom>
              <a:solidFill>
                <a:srgbClr val="92D050">
                  <a:alpha val="61000"/>
                </a:srgb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" name="그룹 39"/>
            <p:cNvGrpSpPr/>
            <p:nvPr/>
          </p:nvGrpSpPr>
          <p:grpSpPr>
            <a:xfrm rot="1918726">
              <a:off x="2664635" y="5547505"/>
              <a:ext cx="714380" cy="285752"/>
              <a:chOff x="5429256" y="5929330"/>
              <a:chExt cx="714380" cy="285752"/>
            </a:xfrm>
          </p:grpSpPr>
          <p:sp>
            <p:nvSpPr>
              <p:cNvPr id="41" name="타원 40"/>
              <p:cNvSpPr/>
              <p:nvPr/>
            </p:nvSpPr>
            <p:spPr>
              <a:xfrm>
                <a:off x="5857884" y="5929330"/>
                <a:ext cx="285752" cy="285752"/>
              </a:xfrm>
              <a:prstGeom prst="ellipse">
                <a:avLst/>
              </a:prstGeom>
              <a:solidFill>
                <a:srgbClr val="FF99FF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42" name="직사각형 41"/>
              <p:cNvSpPr/>
              <p:nvPr/>
            </p:nvSpPr>
            <p:spPr>
              <a:xfrm>
                <a:off x="5429256" y="6072206"/>
                <a:ext cx="500066" cy="71438"/>
              </a:xfrm>
              <a:prstGeom prst="rect">
                <a:avLst/>
              </a:prstGeom>
              <a:solidFill>
                <a:srgbClr val="92D050">
                  <a:alpha val="61000"/>
                </a:srgb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sp>
        <p:nvSpPr>
          <p:cNvPr id="51" name="오른쪽 화살표 50"/>
          <p:cNvSpPr/>
          <p:nvPr/>
        </p:nvSpPr>
        <p:spPr>
          <a:xfrm rot="10800000">
            <a:off x="5643570" y="5429264"/>
            <a:ext cx="1643074" cy="357190"/>
          </a:xfrm>
          <a:prstGeom prst="rightArrow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0382 4.07407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0382 4.07407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3.05556E-6 0.098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8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-0.05729 7.40741E-7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45" grpId="0" animBg="1"/>
      <p:bldP spid="45" grpId="1" animBg="1"/>
      <p:bldP spid="46" grpId="0" animBg="1"/>
      <p:bldP spid="46" grpId="1" animBg="1"/>
      <p:bldP spid="48" grpId="0" animBg="1"/>
      <p:bldP spid="48" grpId="1" animBg="1"/>
      <p:bldP spid="26" grpId="0" animBg="1"/>
      <p:bldP spid="27" grpId="0"/>
      <p:bldP spid="51" grpId="0" animBg="1"/>
      <p:bldP spid="5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목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차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457200" y="221455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91440" tIns="45720" rIns="91440" bIns="45720" rtlCol="0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 프로그램 목적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 프로그램 소개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프로그램 전체도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 network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요소 보기 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/ socket </a:t>
            </a:r>
            <a:r>
              <a:rPr kumimoji="0" lang="ko-KR" alt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로직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주요 기능</a:t>
            </a:r>
            <a:endParaRPr kumimoji="0" lang="en-US" altLang="ko-K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n-cs"/>
              </a:rPr>
              <a:t>프로그램 시연</a:t>
            </a:r>
            <a:endParaRPr kumimoji="0" lang="en-I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08서울한강체 L" pitchFamily="18" charset="-127"/>
              <a:ea typeface="08서울한강체 L" pitchFamily="18" charset="-127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857224" y="2928934"/>
            <a:ext cx="2643206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57224" y="2285992"/>
            <a:ext cx="2643206" cy="5000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500034" y="500042"/>
            <a:ext cx="6715172" cy="57156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050" dirty="0" smtClean="0">
                <a:latin typeface="+mn-ea"/>
              </a:rPr>
              <a:t> </a:t>
            </a:r>
            <a:r>
              <a:rPr lang="en-US" altLang="ko-KR" sz="1200" dirty="0" smtClean="0">
                <a:latin typeface="+mn-ea"/>
              </a:rPr>
              <a:t>public void </a:t>
            </a:r>
            <a:r>
              <a:rPr lang="en-US" altLang="ko-KR" sz="1200" dirty="0" err="1" smtClean="0">
                <a:latin typeface="+mn-ea"/>
              </a:rPr>
              <a:t>Set_GUI</a:t>
            </a:r>
            <a:r>
              <a:rPr lang="en-US" altLang="ko-KR" sz="1200" dirty="0" smtClean="0">
                <a:latin typeface="+mn-ea"/>
              </a:rPr>
              <a:t>() // GUI </a:t>
            </a:r>
            <a:r>
              <a:rPr lang="ko-KR" altLang="en-US" sz="1200" dirty="0" err="1" smtClean="0">
                <a:latin typeface="+mn-ea"/>
              </a:rPr>
              <a:t>세팅</a:t>
            </a:r>
            <a:endParaRPr lang="ko-KR" altLang="en-US" sz="1200" dirty="0" smtClean="0">
              <a:latin typeface="+mn-ea"/>
            </a:endParaRPr>
          </a:p>
          <a:p>
            <a:pPr>
              <a:buNone/>
            </a:pPr>
            <a:r>
              <a:rPr lang="ko-KR" altLang="en-US" sz="1200" dirty="0" smtClean="0">
                <a:latin typeface="+mn-ea"/>
              </a:rPr>
              <a:t>    </a:t>
            </a:r>
            <a:r>
              <a:rPr lang="en-US" altLang="ko-KR" sz="1200" dirty="0" smtClean="0">
                <a:latin typeface="+mn-ea"/>
              </a:rPr>
              <a:t>{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setLayout</a:t>
            </a:r>
            <a:r>
              <a:rPr lang="en-US" altLang="ko-KR" sz="1200" dirty="0" smtClean="0">
                <a:latin typeface="+mn-ea"/>
              </a:rPr>
              <a:t>(new </a:t>
            </a:r>
            <a:r>
              <a:rPr lang="en-US" altLang="ko-KR" sz="1200" dirty="0" err="1" smtClean="0">
                <a:latin typeface="+mn-ea"/>
              </a:rPr>
              <a:t>BorderLayout</a:t>
            </a:r>
            <a:r>
              <a:rPr lang="en-US" altLang="ko-KR" sz="1200" dirty="0" smtClean="0">
                <a:latin typeface="+mn-ea"/>
              </a:rPr>
              <a:t>());</a:t>
            </a:r>
          </a:p>
          <a:p>
            <a:pPr>
              <a:buNone/>
            </a:pPr>
            <a:endParaRPr lang="en-US" altLang="ko-KR" sz="1200" dirty="0" smtClean="0">
              <a:latin typeface="+mn-ea"/>
            </a:endParaRP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gameCheck</a:t>
            </a:r>
            <a:r>
              <a:rPr lang="en-US" altLang="ko-KR" sz="1200" dirty="0" smtClean="0">
                <a:latin typeface="+mn-ea"/>
              </a:rPr>
              <a:t> = true;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Set_Timer</a:t>
            </a:r>
            <a:r>
              <a:rPr lang="en-US" altLang="ko-KR" sz="1200" dirty="0" smtClean="0">
                <a:latin typeface="+mn-ea"/>
              </a:rPr>
              <a:t>();               // timer Setting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Set_EastP</a:t>
            </a:r>
            <a:r>
              <a:rPr lang="en-US" altLang="ko-KR" sz="1200" dirty="0" smtClean="0">
                <a:latin typeface="+mn-ea"/>
              </a:rPr>
              <a:t>();               // east Panel Setting</a:t>
            </a:r>
          </a:p>
          <a:p>
            <a:pPr>
              <a:buNone/>
            </a:pPr>
            <a:endParaRPr lang="en-US" altLang="ko-KR" sz="1200" dirty="0" smtClean="0">
              <a:latin typeface="+mn-ea"/>
            </a:endParaRP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minegame</a:t>
            </a:r>
            <a:r>
              <a:rPr lang="en-US" altLang="ko-KR" sz="1200" dirty="0" smtClean="0">
                <a:latin typeface="+mn-ea"/>
              </a:rPr>
              <a:t> = new </a:t>
            </a:r>
            <a:r>
              <a:rPr lang="en-US" altLang="ko-KR" sz="1200" dirty="0" err="1" smtClean="0">
                <a:latin typeface="+mn-ea"/>
              </a:rPr>
              <a:t>Mine_Game</a:t>
            </a:r>
            <a:r>
              <a:rPr lang="en-US" altLang="ko-KR" sz="1200" dirty="0" smtClean="0">
                <a:latin typeface="+mn-ea"/>
              </a:rPr>
              <a:t>();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minegame.Setting</a:t>
            </a:r>
            <a:r>
              <a:rPr lang="en-US" altLang="ko-KR" sz="1200" dirty="0" smtClean="0">
                <a:latin typeface="+mn-ea"/>
              </a:rPr>
              <a:t>(); </a:t>
            </a:r>
          </a:p>
          <a:p>
            <a:pPr>
              <a:buNone/>
            </a:pPr>
            <a:endParaRPr lang="en-US" altLang="ko-KR" sz="1200" dirty="0" smtClean="0">
              <a:latin typeface="+mn-ea"/>
            </a:endParaRP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minechat</a:t>
            </a:r>
            <a:r>
              <a:rPr lang="en-US" altLang="ko-KR" sz="1200" dirty="0" smtClean="0">
                <a:latin typeface="+mn-ea"/>
              </a:rPr>
              <a:t> = new </a:t>
            </a:r>
            <a:r>
              <a:rPr lang="en-US" altLang="ko-KR" sz="1200" dirty="0" err="1" smtClean="0">
                <a:latin typeface="+mn-ea"/>
              </a:rPr>
              <a:t>Mine_ChatClient</a:t>
            </a:r>
            <a:r>
              <a:rPr lang="en-US" altLang="ko-KR" sz="1200" dirty="0" smtClean="0">
                <a:latin typeface="+mn-ea"/>
              </a:rPr>
              <a:t>(); 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minechat.setChatClientPanel</a:t>
            </a:r>
            <a:r>
              <a:rPr lang="en-US" altLang="ko-KR" sz="1200" dirty="0" smtClean="0">
                <a:latin typeface="+mn-ea"/>
              </a:rPr>
              <a:t>(); </a:t>
            </a:r>
          </a:p>
          <a:p>
            <a:pPr>
              <a:buNone/>
            </a:pPr>
            <a:endParaRPr lang="en-US" altLang="ko-KR" sz="1200" dirty="0" smtClean="0">
              <a:latin typeface="+mn-ea"/>
            </a:endParaRP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east_panel</a:t>
            </a:r>
            <a:r>
              <a:rPr lang="en-US" altLang="ko-KR" sz="1200" dirty="0" smtClean="0">
                <a:latin typeface="+mn-ea"/>
              </a:rPr>
              <a:t> = new Panel();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  <a:r>
              <a:rPr lang="en-US" altLang="ko-KR" sz="1200" dirty="0" err="1" smtClean="0">
                <a:latin typeface="+mn-ea"/>
              </a:rPr>
              <a:t>east_panel.setLayout</a:t>
            </a:r>
            <a:r>
              <a:rPr lang="en-US" altLang="ko-KR" sz="1200" dirty="0" smtClean="0">
                <a:latin typeface="+mn-ea"/>
              </a:rPr>
              <a:t>(new </a:t>
            </a:r>
            <a:r>
              <a:rPr lang="en-US" altLang="ko-KR" sz="1200" dirty="0" err="1" smtClean="0">
                <a:latin typeface="+mn-ea"/>
              </a:rPr>
              <a:t>BoxLayout</a:t>
            </a:r>
            <a:r>
              <a:rPr lang="en-US" altLang="ko-KR" sz="1200" dirty="0" smtClean="0">
                <a:latin typeface="+mn-ea"/>
              </a:rPr>
              <a:t>(</a:t>
            </a:r>
            <a:r>
              <a:rPr lang="en-US" altLang="ko-KR" sz="1200" dirty="0" err="1" smtClean="0">
                <a:latin typeface="+mn-ea"/>
              </a:rPr>
              <a:t>east_panel</a:t>
            </a:r>
            <a:r>
              <a:rPr lang="en-US" altLang="ko-KR" sz="1200" dirty="0" smtClean="0">
                <a:latin typeface="+mn-ea"/>
              </a:rPr>
              <a:t>, </a:t>
            </a:r>
            <a:r>
              <a:rPr lang="en-US" altLang="ko-KR" sz="1200" dirty="0" err="1" smtClean="0">
                <a:latin typeface="+mn-ea"/>
              </a:rPr>
              <a:t>BoxLayout.Y_AXIS</a:t>
            </a:r>
            <a:r>
              <a:rPr lang="en-US" altLang="ko-KR" sz="1200" dirty="0" smtClean="0">
                <a:latin typeface="+mn-ea"/>
              </a:rPr>
              <a:t>));</a:t>
            </a:r>
          </a:p>
          <a:p>
            <a:pPr>
              <a:buNone/>
            </a:pPr>
            <a:endParaRPr lang="en-US" altLang="ko-KR" sz="1200" dirty="0" smtClean="0">
              <a:latin typeface="+mn-ea"/>
            </a:endParaRP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east_panel.add(</a:t>
            </a:r>
            <a:r>
              <a:rPr lang="en-US" altLang="ko-KR" sz="1200" dirty="0" err="1" smtClean="0">
                <a:latin typeface="+mn-ea"/>
              </a:rPr>
              <a:t>info_panel</a:t>
            </a:r>
            <a:r>
              <a:rPr lang="en-US" altLang="ko-KR" sz="1200" dirty="0" smtClean="0">
                <a:latin typeface="+mn-ea"/>
              </a:rPr>
              <a:t>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east_panel.add(</a:t>
            </a:r>
            <a:r>
              <a:rPr lang="en-US" altLang="ko-KR" sz="1200" dirty="0" err="1" smtClean="0">
                <a:latin typeface="+mn-ea"/>
              </a:rPr>
              <a:t>minechat.getPanel</a:t>
            </a:r>
            <a:r>
              <a:rPr lang="en-US" altLang="ko-KR" sz="1200" dirty="0" smtClean="0">
                <a:latin typeface="+mn-ea"/>
              </a:rPr>
              <a:t>());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add("East", </a:t>
            </a:r>
            <a:r>
              <a:rPr lang="en-US" altLang="ko-KR" sz="1200" dirty="0" err="1" smtClean="0">
                <a:latin typeface="+mn-ea"/>
              </a:rPr>
              <a:t>east_panel</a:t>
            </a:r>
            <a:r>
              <a:rPr lang="en-US" altLang="ko-KR" sz="1200" dirty="0" smtClean="0">
                <a:latin typeface="+mn-ea"/>
              </a:rPr>
              <a:t>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    add("Center", </a:t>
            </a:r>
            <a:r>
              <a:rPr lang="en-US" altLang="ko-KR" sz="1200" dirty="0" err="1" smtClean="0">
                <a:latin typeface="+mn-ea"/>
              </a:rPr>
              <a:t>minegame.getPanel</a:t>
            </a:r>
            <a:r>
              <a:rPr lang="en-US" altLang="ko-KR" sz="1200" dirty="0" smtClean="0">
                <a:latin typeface="+mn-ea"/>
              </a:rPr>
              <a:t>());</a:t>
            </a:r>
          </a:p>
          <a:p>
            <a:pPr>
              <a:buNone/>
            </a:pPr>
            <a:r>
              <a:rPr lang="en-US" altLang="ko-KR" sz="1200" dirty="0" smtClean="0">
                <a:latin typeface="+mn-ea"/>
              </a:rPr>
              <a:t>    }</a:t>
            </a:r>
            <a:endParaRPr lang="ko-KR" altLang="en-US" sz="1200" dirty="0">
              <a:latin typeface="+mn-ea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500430" y="228599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지뢰찾기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 게임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</a:rPr>
              <a:t>세팅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3500430" y="292893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//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화면 오른쪽 이미지들의 이벤트를       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</a:rPr>
              <a:t>설정하는 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method</a:t>
            </a:r>
            <a:endParaRPr lang="en-US" altLang="ko-KR" sz="2000" dirty="0" smtClean="0">
              <a:solidFill>
                <a:schemeClr val="accent3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6072198" y="129581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sz="3200" dirty="0" err="1" smtClean="0">
                <a:latin typeface="08서울남산체 EB" pitchFamily="18" charset="-127"/>
                <a:ea typeface="08서울남산체 EB" pitchFamily="18" charset="-127"/>
              </a:rPr>
              <a:t>Mine_Gui</a:t>
            </a:r>
            <a:r>
              <a:rPr lang="en-GB" altLang="ko-KR" sz="3200" dirty="0" smtClean="0">
                <a:latin typeface="08서울남산체 EB" pitchFamily="18" charset="-127"/>
                <a:ea typeface="08서울남산체 EB" pitchFamily="18" charset="-127"/>
              </a:rPr>
              <a:t>.</a:t>
            </a:r>
            <a:r>
              <a:rPr lang="en-US" altLang="ko-KR" sz="3200" dirty="0" smtClean="0">
                <a:latin typeface="08서울남산체 EB" pitchFamily="18" charset="-127"/>
                <a:ea typeface="08서울남산체 EB" pitchFamily="18" charset="-127"/>
              </a:rPr>
              <a:t>java</a:t>
            </a:r>
            <a:endParaRPr lang="ko-KR" altLang="en-US" sz="3200" dirty="0">
              <a:latin typeface="08서울남산체 EB" pitchFamily="18" charset="-127"/>
              <a:ea typeface="08서울남산체 EB" pitchFamily="18" charset="-127"/>
            </a:endParaRPr>
          </a:p>
        </p:txBody>
      </p:sp>
      <p:pic>
        <p:nvPicPr>
          <p:cNvPr id="9" name="그림 8" descr="6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785794"/>
            <a:ext cx="7358114" cy="53092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286248" y="142852"/>
            <a:ext cx="4357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sz="2800" dirty="0" smtClean="0">
                <a:latin typeface="08서울남산체 EB" pitchFamily="18" charset="-127"/>
                <a:ea typeface="08서울남산체 EB" pitchFamily="18" charset="-127"/>
              </a:rPr>
              <a:t>Mine_ ChatClient.java (1)</a:t>
            </a:r>
          </a:p>
          <a:p>
            <a:pPr algn="r"/>
            <a:r>
              <a:rPr lang="ko-KR" altLang="en-US" sz="2800" dirty="0" smtClean="0">
                <a:latin typeface="08서울남산체 EB" pitchFamily="18" charset="-127"/>
                <a:ea typeface="08서울남산체 EB" pitchFamily="18" charset="-127"/>
              </a:rPr>
              <a:t>남은 지뢰개수 전송</a:t>
            </a:r>
            <a:endParaRPr lang="ko-KR" altLang="en-US" sz="2800" dirty="0">
              <a:latin typeface="08서울남산체 EB" pitchFamily="18" charset="-127"/>
              <a:ea typeface="08서울남산체 EB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85720" y="4447484"/>
            <a:ext cx="835824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Mine_ChatClient.to_mineCount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(); </a:t>
            </a:r>
          </a:p>
          <a:p>
            <a:endParaRPr lang="en-US" altLang="ko-KR" sz="1600" dirty="0" smtClean="0">
              <a:solidFill>
                <a:srgbClr val="0070C0"/>
              </a:solidFill>
              <a:latin typeface="08서울남산체 B" pitchFamily="18" charset="-127"/>
              <a:ea typeface="08서울남산체 B" pitchFamily="18" charset="-127"/>
            </a:endParaRPr>
          </a:p>
          <a:p>
            <a:endParaRPr lang="en-US" altLang="ko-KR" sz="1600" dirty="0" smtClean="0">
              <a:solidFill>
                <a:srgbClr val="0070C0"/>
              </a:solidFill>
              <a:latin typeface="08서울남산체 B" pitchFamily="18" charset="-127"/>
              <a:ea typeface="08서울남산체 B" pitchFamily="18" charset="-127"/>
            </a:endParaRPr>
          </a:p>
          <a:p>
            <a:r>
              <a:rPr lang="en-US" altLang="ko-KR" sz="1600" dirty="0" smtClean="0">
                <a:solidFill>
                  <a:srgbClr val="0070C0"/>
                </a:solidFill>
                <a:latin typeface="08서울남산체 B" pitchFamily="18" charset="-127"/>
                <a:ea typeface="08서울남산체 B" pitchFamily="18" charset="-127"/>
              </a:rPr>
              <a:t>public static void 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to_mineCount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()</a:t>
            </a:r>
          </a:p>
          <a:p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    {   // </a:t>
            </a:r>
            <a:r>
              <a:rPr lang="ko-KR" altLang="en-US" sz="1600" dirty="0" smtClean="0">
                <a:latin typeface="08서울남산체 B" pitchFamily="18" charset="-127"/>
                <a:ea typeface="08서울남산체 B" pitchFamily="18" charset="-127"/>
              </a:rPr>
              <a:t>나의 남은 </a:t>
            </a:r>
            <a:r>
              <a:rPr lang="ko-KR" altLang="en-US" sz="1600" dirty="0" err="1" smtClean="0">
                <a:latin typeface="08서울남산체 B" pitchFamily="18" charset="-127"/>
                <a:ea typeface="08서울남산체 B" pitchFamily="18" charset="-127"/>
              </a:rPr>
              <a:t>지뢰수를</a:t>
            </a:r>
            <a:r>
              <a:rPr lang="ko-KR" altLang="en-US" sz="1600" dirty="0" smtClean="0">
                <a:latin typeface="08서울남산체 B" pitchFamily="18" charset="-127"/>
                <a:ea typeface="08서울남산체 B" pitchFamily="18" charset="-127"/>
              </a:rPr>
              <a:t> 상대방에게 전송</a:t>
            </a:r>
          </a:p>
          <a:p>
            <a:r>
              <a:rPr lang="ko-KR" altLang="en-US" sz="1600" dirty="0" smtClean="0">
                <a:latin typeface="08서울남산체 B" pitchFamily="18" charset="-127"/>
                <a:ea typeface="08서울남산체 B" pitchFamily="18" charset="-127"/>
              </a:rPr>
              <a:t>        </a:t>
            </a:r>
            <a:r>
              <a:rPr lang="en-US" altLang="ko-KR" sz="1600" dirty="0" smtClean="0">
                <a:solidFill>
                  <a:srgbClr val="FF0000"/>
                </a:solidFill>
                <a:latin typeface="08서울남산체 B" pitchFamily="18" charset="-127"/>
                <a:ea typeface="08서울남산체 B" pitchFamily="18" charset="-127"/>
              </a:rPr>
              <a:t>String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toMine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 = 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nicname.getText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()+"</a:t>
            </a:r>
            <a:r>
              <a:rPr lang="ko-KR" altLang="en-US" sz="1600" dirty="0" smtClean="0">
                <a:latin typeface="08서울남산체 B" pitchFamily="18" charset="-127"/>
                <a:ea typeface="08서울남산체 B" pitchFamily="18" charset="-127"/>
              </a:rPr>
              <a:t>님의 남은 </a:t>
            </a:r>
            <a:r>
              <a:rPr lang="ko-KR" altLang="en-US" sz="1600" dirty="0" err="1" smtClean="0">
                <a:latin typeface="08서울남산체 B" pitchFamily="18" charset="-127"/>
                <a:ea typeface="08서울남산체 B" pitchFamily="18" charset="-127"/>
              </a:rPr>
              <a:t>지뢰수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"+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Mine_Gui.mineCount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+" </a:t>
            </a:r>
            <a:r>
              <a:rPr lang="ko-KR" altLang="en-US" sz="1600" dirty="0" smtClean="0">
                <a:latin typeface="08서울남산체 B" pitchFamily="18" charset="-127"/>
                <a:ea typeface="08서울남산체 B" pitchFamily="18" charset="-127"/>
              </a:rPr>
              <a:t>개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";</a:t>
            </a:r>
          </a:p>
          <a:p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        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Item_toServer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(</a:t>
            </a:r>
            <a:r>
              <a:rPr lang="en-US" altLang="ko-KR" sz="1600" dirty="0" err="1" smtClean="0">
                <a:latin typeface="08서울남산체 B" pitchFamily="18" charset="-127"/>
                <a:ea typeface="08서울남산체 B" pitchFamily="18" charset="-127"/>
              </a:rPr>
              <a:t>toMine</a:t>
            </a:r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);</a:t>
            </a:r>
          </a:p>
          <a:p>
            <a:r>
              <a:rPr lang="en-US" altLang="ko-KR" sz="1600" dirty="0" smtClean="0">
                <a:latin typeface="08서울남산체 B" pitchFamily="18" charset="-127"/>
                <a:ea typeface="08서울남산체 B" pitchFamily="18" charset="-127"/>
              </a:rPr>
              <a:t>    }</a:t>
            </a:r>
          </a:p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9" name="그림 8" descr="남은지뢰갯수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1214422"/>
            <a:ext cx="4809315" cy="307183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857621" y="1571612"/>
            <a:ext cx="1863124" cy="12144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857620" y="3857628"/>
            <a:ext cx="1863124" cy="553976"/>
          </a:xfrm>
          <a:prstGeom prst="rect">
            <a:avLst/>
          </a:prstGeom>
          <a:noFill/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286248" y="142852"/>
            <a:ext cx="4357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sz="2800" dirty="0" smtClean="0">
                <a:latin typeface="08서울남산체 EB" pitchFamily="18" charset="-127"/>
                <a:ea typeface="08서울남산체 EB" pitchFamily="18" charset="-127"/>
              </a:rPr>
              <a:t>Mine_ ChatClient.java (2)</a:t>
            </a:r>
          </a:p>
          <a:p>
            <a:pPr algn="r"/>
            <a:r>
              <a:rPr lang="ko-KR" altLang="en-US" sz="2800" dirty="0" smtClean="0">
                <a:latin typeface="08서울남산체 EB" pitchFamily="18" charset="-127"/>
                <a:ea typeface="08서울남산체 EB" pitchFamily="18" charset="-127"/>
              </a:rPr>
              <a:t>아이템 전송</a:t>
            </a:r>
            <a:endParaRPr lang="ko-KR" altLang="en-US" sz="2800" dirty="0">
              <a:latin typeface="08서울남산체 EB" pitchFamily="18" charset="-127"/>
              <a:ea typeface="08서울남산체 EB" pitchFamily="18" charset="-127"/>
            </a:endParaRPr>
          </a:p>
        </p:txBody>
      </p:sp>
      <p:pic>
        <p:nvPicPr>
          <p:cNvPr id="9" name="그림 8" descr="남은지뢰갯수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785794"/>
            <a:ext cx="3914559" cy="25003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4282" y="3429000"/>
            <a:ext cx="7970452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+mj-ea"/>
                <a:ea typeface="+mj-ea"/>
              </a:rPr>
              <a:t> 	</a:t>
            </a:r>
            <a:r>
              <a:rPr lang="en-US" altLang="ko-KR" sz="1600" dirty="0" smtClean="0">
                <a:solidFill>
                  <a:srgbClr val="0070C0"/>
                </a:solidFill>
                <a:latin typeface="+mj-ea"/>
                <a:ea typeface="+mj-ea"/>
              </a:rPr>
              <a:t>if</a:t>
            </a:r>
            <a:r>
              <a:rPr lang="en-US" altLang="ko-KR" sz="1600" dirty="0" smtClean="0">
                <a:latin typeface="+mj-ea"/>
                <a:ea typeface="+mj-ea"/>
              </a:rPr>
              <a:t>( </a:t>
            </a:r>
            <a:r>
              <a:rPr lang="en-US" altLang="ko-KR" sz="1600" dirty="0" err="1" smtClean="0">
                <a:latin typeface="+mj-ea"/>
                <a:ea typeface="+mj-ea"/>
              </a:rPr>
              <a:t>bt.getIcon</a:t>
            </a:r>
            <a:r>
              <a:rPr lang="en-US" altLang="ko-KR" sz="1600" dirty="0" smtClean="0">
                <a:latin typeface="+mj-ea"/>
                <a:ea typeface="+mj-ea"/>
              </a:rPr>
              <a:t>().equals(</a:t>
            </a:r>
            <a:r>
              <a:rPr lang="en-US" altLang="ko-KR" sz="1600" dirty="0" err="1" smtClean="0">
                <a:latin typeface="+mj-ea"/>
                <a:ea typeface="+mj-ea"/>
              </a:rPr>
              <a:t>boundsItem</a:t>
            </a:r>
            <a:r>
              <a:rPr lang="en-US" altLang="ko-KR" sz="1600" dirty="0" smtClean="0">
                <a:latin typeface="+mj-ea"/>
                <a:ea typeface="+mj-ea"/>
              </a:rPr>
              <a:t>)){         // 1)</a:t>
            </a:r>
            <a:r>
              <a:rPr lang="ko-KR" altLang="en-US" sz="1600" dirty="0" err="1" smtClean="0">
                <a:latin typeface="+mj-ea"/>
                <a:ea typeface="+mj-ea"/>
              </a:rPr>
              <a:t>나잡아봐라</a:t>
            </a:r>
            <a:r>
              <a:rPr lang="ko-KR" altLang="en-US" sz="1600" dirty="0" smtClean="0">
                <a:latin typeface="+mj-ea"/>
                <a:ea typeface="+mj-ea"/>
              </a:rPr>
              <a:t> 아이템 공격</a:t>
            </a:r>
          </a:p>
          <a:p>
            <a:r>
              <a:rPr lang="ko-KR" altLang="en-US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Item_toServer</a:t>
            </a:r>
            <a:r>
              <a:rPr lang="en-US" altLang="ko-KR" sz="1600" dirty="0" smtClean="0">
                <a:latin typeface="+mj-ea"/>
                <a:ea typeface="+mj-ea"/>
              </a:rPr>
              <a:t>("/</a:t>
            </a:r>
            <a:r>
              <a:rPr lang="en-US" altLang="ko-KR" sz="1600" dirty="0" err="1" smtClean="0">
                <a:latin typeface="+mj-ea"/>
                <a:ea typeface="+mj-ea"/>
              </a:rPr>
              <a:t>boundItemAttack</a:t>
            </a:r>
            <a:r>
              <a:rPr lang="en-US" altLang="ko-KR" sz="1600" dirty="0" smtClean="0">
                <a:latin typeface="+mj-ea"/>
                <a:ea typeface="+mj-ea"/>
              </a:rPr>
              <a:t>");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bt.setIcon</a:t>
            </a:r>
            <a:r>
              <a:rPr lang="en-US" altLang="ko-KR" sz="1600" dirty="0" smtClean="0">
                <a:latin typeface="+mj-ea"/>
                <a:ea typeface="+mj-ea"/>
              </a:rPr>
              <a:t>(</a:t>
            </a:r>
            <a:r>
              <a:rPr lang="en-US" altLang="ko-KR" sz="1600" dirty="0" err="1" smtClean="0">
                <a:latin typeface="+mj-ea"/>
                <a:ea typeface="+mj-ea"/>
              </a:rPr>
              <a:t>defaultItem</a:t>
            </a:r>
            <a:r>
              <a:rPr lang="en-US" altLang="ko-KR" sz="1600" dirty="0" smtClean="0">
                <a:latin typeface="+mj-ea"/>
                <a:ea typeface="+mj-ea"/>
              </a:rPr>
              <a:t>); 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				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}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</a:t>
            </a:r>
            <a:r>
              <a:rPr lang="en-US" altLang="ko-KR" sz="1600" dirty="0" smtClean="0">
                <a:solidFill>
                  <a:srgbClr val="0070C0"/>
                </a:solidFill>
                <a:latin typeface="+mj-ea"/>
                <a:ea typeface="+mj-ea"/>
              </a:rPr>
              <a:t>else if</a:t>
            </a:r>
            <a:r>
              <a:rPr lang="en-US" altLang="ko-KR" sz="1600" dirty="0" smtClean="0">
                <a:latin typeface="+mj-ea"/>
                <a:ea typeface="+mj-ea"/>
              </a:rPr>
              <a:t>( </a:t>
            </a:r>
            <a:r>
              <a:rPr lang="en-US" altLang="ko-KR" sz="1600" dirty="0" err="1" smtClean="0">
                <a:latin typeface="+mj-ea"/>
                <a:ea typeface="+mj-ea"/>
              </a:rPr>
              <a:t>bt.getIcon</a:t>
            </a:r>
            <a:r>
              <a:rPr lang="en-US" altLang="ko-KR" sz="1600" dirty="0" smtClean="0">
                <a:latin typeface="+mj-ea"/>
                <a:ea typeface="+mj-ea"/>
              </a:rPr>
              <a:t>().equals(</a:t>
            </a:r>
            <a:r>
              <a:rPr lang="en-US" altLang="ko-KR" sz="1600" dirty="0" err="1" smtClean="0">
                <a:latin typeface="+mj-ea"/>
                <a:ea typeface="+mj-ea"/>
              </a:rPr>
              <a:t>nocheckItem</a:t>
            </a:r>
            <a:r>
              <a:rPr lang="en-US" altLang="ko-KR" sz="1600" dirty="0" smtClean="0">
                <a:latin typeface="+mj-ea"/>
                <a:ea typeface="+mj-ea"/>
              </a:rPr>
              <a:t>)){   // 2)</a:t>
            </a:r>
            <a:r>
              <a:rPr lang="ko-KR" altLang="en-US" sz="1600" dirty="0" smtClean="0">
                <a:latin typeface="+mj-ea"/>
                <a:ea typeface="+mj-ea"/>
              </a:rPr>
              <a:t>숨바꼭질 체크 아이템 공격</a:t>
            </a:r>
          </a:p>
          <a:p>
            <a:r>
              <a:rPr lang="ko-KR" altLang="en-US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Item_toServer</a:t>
            </a:r>
            <a:r>
              <a:rPr lang="en-US" altLang="ko-KR" sz="1600" dirty="0" smtClean="0">
                <a:latin typeface="+mj-ea"/>
                <a:ea typeface="+mj-ea"/>
              </a:rPr>
              <a:t>("/</a:t>
            </a:r>
            <a:r>
              <a:rPr lang="en-US" altLang="ko-KR" sz="1600" dirty="0" err="1" smtClean="0">
                <a:latin typeface="+mj-ea"/>
                <a:ea typeface="+mj-ea"/>
              </a:rPr>
              <a:t>checkclearAttack</a:t>
            </a:r>
            <a:r>
              <a:rPr lang="en-US" altLang="ko-KR" sz="1600" dirty="0" smtClean="0">
                <a:latin typeface="+mj-ea"/>
                <a:ea typeface="+mj-ea"/>
              </a:rPr>
              <a:t>");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bt.setIcon</a:t>
            </a:r>
            <a:r>
              <a:rPr lang="en-US" altLang="ko-KR" sz="1600" dirty="0" smtClean="0">
                <a:latin typeface="+mj-ea"/>
                <a:ea typeface="+mj-ea"/>
              </a:rPr>
              <a:t>(</a:t>
            </a:r>
            <a:r>
              <a:rPr lang="en-US" altLang="ko-KR" sz="1600" dirty="0" err="1" smtClean="0">
                <a:latin typeface="+mj-ea"/>
                <a:ea typeface="+mj-ea"/>
              </a:rPr>
              <a:t>defaultItem</a:t>
            </a:r>
            <a:r>
              <a:rPr lang="en-US" altLang="ko-KR" sz="1600" dirty="0" smtClean="0">
                <a:latin typeface="+mj-ea"/>
                <a:ea typeface="+mj-ea"/>
              </a:rPr>
              <a:t>);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}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</a:t>
            </a:r>
            <a:r>
              <a:rPr lang="en-US" altLang="ko-KR" sz="1600" dirty="0" smtClean="0">
                <a:solidFill>
                  <a:srgbClr val="0070C0"/>
                </a:solidFill>
                <a:latin typeface="+mj-ea"/>
                <a:ea typeface="+mj-ea"/>
              </a:rPr>
              <a:t>else if</a:t>
            </a:r>
            <a:r>
              <a:rPr lang="en-US" altLang="ko-KR" sz="1600" dirty="0" smtClean="0">
                <a:latin typeface="+mj-ea"/>
                <a:ea typeface="+mj-ea"/>
              </a:rPr>
              <a:t>( </a:t>
            </a:r>
            <a:r>
              <a:rPr lang="en-US" altLang="ko-KR" sz="1600" dirty="0" err="1" smtClean="0">
                <a:latin typeface="+mj-ea"/>
                <a:ea typeface="+mj-ea"/>
              </a:rPr>
              <a:t>bt.getIcon</a:t>
            </a:r>
            <a:r>
              <a:rPr lang="en-US" altLang="ko-KR" sz="1600" dirty="0" smtClean="0">
                <a:latin typeface="+mj-ea"/>
                <a:ea typeface="+mj-ea"/>
              </a:rPr>
              <a:t>().equals(</a:t>
            </a:r>
            <a:r>
              <a:rPr lang="en-US" altLang="ko-KR" sz="1600" dirty="0" err="1" smtClean="0">
                <a:latin typeface="+mj-ea"/>
                <a:ea typeface="+mj-ea"/>
              </a:rPr>
              <a:t>clickItem</a:t>
            </a:r>
            <a:r>
              <a:rPr lang="en-US" altLang="ko-KR" sz="1600" dirty="0" smtClean="0">
                <a:latin typeface="+mj-ea"/>
                <a:ea typeface="+mj-ea"/>
              </a:rPr>
              <a:t>)){      // 3) </a:t>
            </a:r>
            <a:r>
              <a:rPr lang="ko-KR" altLang="en-US" sz="1600" dirty="0" err="1" smtClean="0">
                <a:latin typeface="+mj-ea"/>
                <a:ea typeface="+mj-ea"/>
              </a:rPr>
              <a:t>눌러눌러</a:t>
            </a:r>
            <a:r>
              <a:rPr lang="ko-KR" altLang="en-US" sz="1600" dirty="0" smtClean="0">
                <a:latin typeface="+mj-ea"/>
                <a:ea typeface="+mj-ea"/>
              </a:rPr>
              <a:t> 아이템 공격</a:t>
            </a:r>
          </a:p>
          <a:p>
            <a:r>
              <a:rPr lang="ko-KR" altLang="en-US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Item_toServer</a:t>
            </a:r>
            <a:r>
              <a:rPr lang="en-US" altLang="ko-KR" sz="1600" dirty="0" smtClean="0">
                <a:latin typeface="+mj-ea"/>
                <a:ea typeface="+mj-ea"/>
              </a:rPr>
              <a:t>("/</a:t>
            </a:r>
            <a:r>
              <a:rPr lang="en-US" altLang="ko-KR" sz="1600" dirty="0" err="1" smtClean="0">
                <a:latin typeface="+mj-ea"/>
                <a:ea typeface="+mj-ea"/>
              </a:rPr>
              <a:t>clickAttack</a:t>
            </a:r>
            <a:r>
              <a:rPr lang="en-US" altLang="ko-KR" sz="1600" dirty="0" smtClean="0">
                <a:latin typeface="+mj-ea"/>
                <a:ea typeface="+mj-ea"/>
              </a:rPr>
              <a:t>");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    </a:t>
            </a:r>
            <a:r>
              <a:rPr lang="en-US" altLang="ko-KR" sz="1600" dirty="0" err="1" smtClean="0">
                <a:latin typeface="+mj-ea"/>
                <a:ea typeface="+mj-ea"/>
              </a:rPr>
              <a:t>bt.setIcon</a:t>
            </a:r>
            <a:r>
              <a:rPr lang="en-US" altLang="ko-KR" sz="1600" dirty="0" smtClean="0">
                <a:latin typeface="+mj-ea"/>
                <a:ea typeface="+mj-ea"/>
              </a:rPr>
              <a:t>(</a:t>
            </a:r>
            <a:r>
              <a:rPr lang="en-US" altLang="ko-KR" sz="1600" dirty="0" err="1" smtClean="0">
                <a:latin typeface="+mj-ea"/>
                <a:ea typeface="+mj-ea"/>
              </a:rPr>
              <a:t>defaultItem</a:t>
            </a:r>
            <a:r>
              <a:rPr lang="en-US" altLang="ko-KR" sz="1600" dirty="0" smtClean="0">
                <a:latin typeface="+mj-ea"/>
                <a:ea typeface="+mj-ea"/>
              </a:rPr>
              <a:t>);</a:t>
            </a:r>
          </a:p>
          <a:p>
            <a:r>
              <a:rPr lang="en-US" altLang="ko-KR" sz="1600" dirty="0" smtClean="0">
                <a:latin typeface="+mj-ea"/>
                <a:ea typeface="+mj-ea"/>
              </a:rPr>
              <a:t>            }</a:t>
            </a:r>
            <a:endParaRPr lang="ko-KR" altLang="en-US" sz="1600" dirty="0">
              <a:latin typeface="+mj-ea"/>
              <a:ea typeface="+mj-ea"/>
            </a:endParaRPr>
          </a:p>
        </p:txBody>
      </p:sp>
      <p:pic>
        <p:nvPicPr>
          <p:cNvPr id="14" name="그림 13" descr="숨바꼭질아이템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785794"/>
            <a:ext cx="3914804" cy="250949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3143240" y="1083174"/>
            <a:ext cx="1500198" cy="9170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143240" y="3000372"/>
            <a:ext cx="1571636" cy="357190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 descr="6-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1357298"/>
            <a:ext cx="8289276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28596" y="2428868"/>
            <a:ext cx="3929090" cy="3264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28596" y="102141"/>
            <a:ext cx="4500594" cy="3264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142876" y="-142900"/>
            <a:ext cx="8643966" cy="5357850"/>
          </a:xfrm>
        </p:spPr>
        <p:txBody>
          <a:bodyPr>
            <a:noAutofit/>
          </a:bodyPr>
          <a:lstStyle/>
          <a:p>
            <a:pPr>
              <a:buNone/>
            </a:pPr>
            <a:endParaRPr lang="en-US" altLang="ko-KR" sz="1400" dirty="0" smtClean="0">
              <a:latin typeface="08서울남산체 B" pitchFamily="18" charset="-127"/>
              <a:ea typeface="08서울남산체 B" pitchFamily="18" charset="-127"/>
            </a:endParaRPr>
          </a:p>
          <a:p>
            <a:pPr>
              <a:buFont typeface="Arial" charset="0"/>
              <a:buChar char="•"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* 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지뢰를 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40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개 체크로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tf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== true, 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정확히 찾았는지 확인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</a:t>
            </a:r>
            <a:endParaRPr lang="en-US" altLang="ko-KR" sz="1400" dirty="0" smtClean="0">
              <a:latin typeface="08서울남산체 B" pitchFamily="18" charset="-127"/>
              <a:ea typeface="08서울남산체 B" pitchFamily="18" charset="-127"/>
            </a:endParaRP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int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win = 0;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정확히 체크한 지뢰 수를 저장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for(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int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a = 0 ; a &lt; cols ; a++){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for(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int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b = 0 ; b &lt; rows ; b++){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    if(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Bicon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[a][b].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button.getIcon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().equals(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Bicon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[a][b].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checkImage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))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 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버튼이 체크이미지일 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{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        if(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Bicon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[a][b].number == -1) win++;                 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number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가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-1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로 지뢰면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win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증가</a:t>
            </a:r>
          </a:p>
          <a:p>
            <a:pPr>
              <a:buNone/>
            </a:pPr>
            <a:endParaRPr lang="en-US" altLang="ko-KR" sz="1400" dirty="0" smtClean="0">
              <a:latin typeface="08서울남산체 B" pitchFamily="18" charset="-127"/>
              <a:ea typeface="08서울남산체 B" pitchFamily="18" charset="-127"/>
            </a:endParaRP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	* 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게임 종료 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대전 게임 시 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/ </a:t>
            </a: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홀로 게임 시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) 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if(win == MINE){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if(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multiCheck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){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현재 멀티로 </a:t>
            </a:r>
            <a:r>
              <a:rPr lang="ko-KR" altLang="en-US" sz="1400" dirty="0" err="1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다른사람과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ko-KR" altLang="en-US" sz="1400" dirty="0" err="1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대전중일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 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gameCheck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 false;      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게임진행 종료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timer.cancel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();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타이머 취소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Mine_ChatClient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mcc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 new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Mine_ChatClient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();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Mine_ChatClient.Mine_ChatDialog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mcd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mcc.new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Mine_ChatDialog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TEST.frame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);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mcd.MultiResult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("</a:t>
            </a:r>
            <a:r>
              <a:rPr lang="en-US" altLang="ko-KR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win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");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}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else{                   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대전이 아닌 혼자서 게임하고 있을 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gameCheck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 false;      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게임진행 종료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Mine_ChatClient.out_panel.setText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("</a:t>
            </a:r>
            <a:r>
              <a:rPr lang="ko-KR" altLang="en-US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다 찾았습니다</a:t>
            </a:r>
            <a:r>
              <a:rPr lang="en-US" altLang="ko-KR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.. </a:t>
            </a:r>
            <a:r>
              <a:rPr lang="ko-KR" altLang="en-US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성공</a:t>
            </a:r>
            <a:r>
              <a:rPr lang="en-US" altLang="ko-KR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!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");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 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다목적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panel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에 메시지출력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Mine_Rank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mr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= new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Mine_Rank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("</a:t>
            </a:r>
            <a:r>
              <a:rPr lang="ko-KR" altLang="en-US" sz="1400" dirty="0" smtClean="0">
                <a:solidFill>
                  <a:srgbClr val="FF99FF"/>
                </a:solidFill>
                <a:latin typeface="08서울남산체 B" pitchFamily="18" charset="-127"/>
                <a:ea typeface="08서울남산체 B" pitchFamily="18" charset="-127"/>
              </a:rPr>
              <a:t>익명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",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recordTime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);</a:t>
            </a:r>
          </a:p>
          <a:p>
            <a:pPr>
              <a:buNone/>
            </a:pP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timer.cancel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();        </a:t>
            </a:r>
            <a:r>
              <a:rPr lang="en-US" altLang="ko-KR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// </a:t>
            </a:r>
            <a:r>
              <a:rPr lang="ko-KR" altLang="en-US" sz="1400" dirty="0" smtClean="0">
                <a:solidFill>
                  <a:srgbClr val="00B050"/>
                </a:solidFill>
                <a:latin typeface="08서울남산체 B" pitchFamily="18" charset="-127"/>
                <a:ea typeface="08서울남산체 B" pitchFamily="18" charset="-127"/>
              </a:rPr>
              <a:t>타이머 취소</a:t>
            </a:r>
          </a:p>
          <a:p>
            <a:pPr>
              <a:buNone/>
            </a:pPr>
            <a:r>
              <a:rPr lang="ko-KR" altLang="en-US" sz="1400" dirty="0" smtClean="0">
                <a:latin typeface="08서울남산체 B" pitchFamily="18" charset="-127"/>
                <a:ea typeface="08서울남산체 B" pitchFamily="18" charset="-127"/>
              </a:rPr>
              <a:t>                    </a:t>
            </a:r>
            <a:r>
              <a:rPr lang="en-US" altLang="ko-KR" sz="1400" dirty="0" err="1" smtClean="0">
                <a:latin typeface="08서울남산체 B" pitchFamily="18" charset="-127"/>
                <a:ea typeface="08서울남산체 B" pitchFamily="18" charset="-127"/>
              </a:rPr>
              <a:t>mr.checkRecord</a:t>
            </a:r>
            <a:r>
              <a:rPr lang="en-US" altLang="ko-KR" sz="1400" dirty="0" smtClean="0">
                <a:latin typeface="08서울남산체 B" pitchFamily="18" charset="-127"/>
                <a:ea typeface="08서울남산체 B" pitchFamily="18" charset="-127"/>
              </a:rPr>
              <a:t>();</a:t>
            </a:r>
            <a:endParaRPr lang="ko-KR" altLang="en-US" sz="1400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714876" y="188877"/>
            <a:ext cx="4357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ko-KR" sz="2800" dirty="0" smtClean="0">
                <a:latin typeface="08서울남산체 B" pitchFamily="18" charset="-127"/>
                <a:ea typeface="08서울남산체 B" pitchFamily="18" charset="-127"/>
              </a:rPr>
              <a:t>Mine_</a:t>
            </a:r>
            <a:r>
              <a:rPr lang="en-US" altLang="ko-KR" sz="2800" dirty="0" smtClean="0">
                <a:latin typeface="08서울남산체 B" pitchFamily="18" charset="-127"/>
                <a:ea typeface="08서울남산체 B" pitchFamily="18" charset="-127"/>
              </a:rPr>
              <a:t>Game</a:t>
            </a:r>
            <a:r>
              <a:rPr lang="en-GB" altLang="ko-KR" sz="2800" dirty="0" smtClean="0">
                <a:latin typeface="08서울남산체 B" pitchFamily="18" charset="-127"/>
                <a:ea typeface="08서울남산체 B" pitchFamily="18" charset="-127"/>
              </a:rPr>
              <a:t>.java</a:t>
            </a:r>
          </a:p>
          <a:p>
            <a:pPr algn="r"/>
            <a:r>
              <a:rPr lang="ko-KR" altLang="en-US" sz="2800" dirty="0" smtClean="0">
                <a:latin typeface="08서울남산체 B" pitchFamily="18" charset="-127"/>
                <a:ea typeface="08서울남산체 B" pitchFamily="18" charset="-127"/>
              </a:rPr>
              <a:t>게임종료</a:t>
            </a:r>
            <a:r>
              <a:rPr lang="en-US" altLang="ko-KR" sz="2800" dirty="0" smtClean="0">
                <a:latin typeface="08서울남산체 B" pitchFamily="18" charset="-127"/>
                <a:ea typeface="08서울남산체 B" pitchFamily="18" charset="-127"/>
              </a:rPr>
              <a:t>(</a:t>
            </a:r>
            <a:r>
              <a:rPr lang="ko-KR" altLang="en-US" sz="2800" dirty="0" smtClean="0">
                <a:latin typeface="08서울남산체 B" pitchFamily="18" charset="-127"/>
                <a:ea typeface="08서울남산체 B" pitchFamily="18" charset="-127"/>
              </a:rPr>
              <a:t>혼자</a:t>
            </a:r>
            <a:r>
              <a:rPr lang="en-US" altLang="ko-KR" sz="2800" dirty="0" smtClean="0">
                <a:latin typeface="08서울남산체 B" pitchFamily="18" charset="-127"/>
                <a:ea typeface="08서울남산체 B" pitchFamily="18" charset="-127"/>
              </a:rPr>
              <a:t>/ </a:t>
            </a:r>
            <a:r>
              <a:rPr lang="ko-KR" altLang="en-US" sz="2800" dirty="0" smtClean="0">
                <a:latin typeface="08서울남산체 B" pitchFamily="18" charset="-127"/>
                <a:ea typeface="08서울남산체 B" pitchFamily="18" charset="-127"/>
              </a:rPr>
              <a:t>대전모드</a:t>
            </a:r>
            <a:r>
              <a:rPr lang="en-US" altLang="ko-KR" sz="2800" dirty="0" smtClean="0">
                <a:latin typeface="08서울남산체 B" pitchFamily="18" charset="-127"/>
                <a:ea typeface="08서울남산체 B" pitchFamily="18" charset="-127"/>
              </a:rPr>
              <a:t>)</a:t>
            </a:r>
            <a:endParaRPr lang="ko-KR" altLang="en-US" sz="2800" dirty="0">
              <a:latin typeface="08서울남산체 B" pitchFamily="18" charset="-127"/>
              <a:ea typeface="08서울남산체 B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목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차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5" name="TextBox 1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21455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ko-KR" altLang="en-US" sz="2400" dirty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프로그램 목적</a:t>
            </a:r>
            <a:endParaRPr lang="en-US" altLang="ko-KR" sz="2400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프로그램 소개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전체도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network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요소 보기</a:t>
            </a: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/ socket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err="1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로직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주요 기능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시연</a:t>
            </a:r>
            <a:endParaRPr lang="en-IN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71868" y="6286520"/>
            <a:ext cx="285752" cy="357190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6248" y="142852"/>
            <a:ext cx="450059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ko-KR" sz="4000" dirty="0" smtClean="0">
                <a:latin typeface="08서울남산체 EB" pitchFamily="18" charset="-127"/>
                <a:ea typeface="08서울남산체 EB" pitchFamily="18" charset="-127"/>
              </a:rPr>
              <a:t>Mine_</a:t>
            </a:r>
            <a:r>
              <a:rPr lang="en-US" altLang="ko-KR" sz="4000" dirty="0" smtClean="0">
                <a:latin typeface="08서울남산체 EB" pitchFamily="18" charset="-127"/>
                <a:ea typeface="08서울남산체 EB" pitchFamily="18" charset="-127"/>
              </a:rPr>
              <a:t>Game</a:t>
            </a:r>
            <a:r>
              <a:rPr lang="en-GB" altLang="ko-KR" sz="4000" dirty="0" smtClean="0">
                <a:latin typeface="08서울남산체 EB" pitchFamily="18" charset="-127"/>
                <a:ea typeface="08서울남산체 EB" pitchFamily="18" charset="-127"/>
              </a:rPr>
              <a:t>.java (3)</a:t>
            </a:r>
          </a:p>
          <a:p>
            <a:pPr algn="r"/>
            <a:r>
              <a:rPr lang="ko-KR" altLang="en-US" sz="2800" dirty="0" smtClean="0">
                <a:latin typeface="08서울남산체 EB" pitchFamily="18" charset="-127"/>
                <a:ea typeface="08서울남산체 EB" pitchFamily="18" charset="-127"/>
              </a:rPr>
              <a:t>대전모드 승</a:t>
            </a:r>
            <a:r>
              <a:rPr lang="en-US" altLang="ko-KR" sz="2800" dirty="0" smtClean="0">
                <a:latin typeface="08서울남산체 EB" pitchFamily="18" charset="-127"/>
                <a:ea typeface="08서울남산체 EB" pitchFamily="18" charset="-127"/>
              </a:rPr>
              <a:t>/</a:t>
            </a:r>
            <a:r>
              <a:rPr lang="ko-KR" altLang="en-US" sz="2800" dirty="0" smtClean="0">
                <a:latin typeface="08서울남산체 EB" pitchFamily="18" charset="-127"/>
                <a:ea typeface="08서울남산체 EB" pitchFamily="18" charset="-127"/>
              </a:rPr>
              <a:t>패</a:t>
            </a:r>
            <a:endParaRPr lang="ko-KR" altLang="en-US" sz="2800" dirty="0">
              <a:latin typeface="08서울남산체 EB" pitchFamily="18" charset="-127"/>
              <a:ea typeface="08서울남산체 EB" pitchFamily="18" charset="-127"/>
            </a:endParaRPr>
          </a:p>
        </p:txBody>
      </p:sp>
      <p:pic>
        <p:nvPicPr>
          <p:cNvPr id="8" name="그림 7" descr="이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071546"/>
            <a:ext cx="4116353" cy="2643206"/>
          </a:xfrm>
          <a:prstGeom prst="rect">
            <a:avLst/>
          </a:prstGeom>
        </p:spPr>
      </p:pic>
      <p:pic>
        <p:nvPicPr>
          <p:cNvPr id="9" name="그림 8" descr="los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880386"/>
            <a:ext cx="4080114" cy="262044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500430" y="3429000"/>
            <a:ext cx="1571636" cy="285752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500430" y="6215082"/>
            <a:ext cx="1571636" cy="285752"/>
          </a:xfrm>
          <a:prstGeom prst="rect">
            <a:avLst/>
          </a:prstGeom>
          <a:noFill/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572000" y="142852"/>
            <a:ext cx="4357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altLang="ko-KR" sz="3200" dirty="0" smtClean="0">
                <a:latin typeface="08서울남산체 EB" pitchFamily="18" charset="-127"/>
                <a:ea typeface="08서울남산체 EB" pitchFamily="18" charset="-127"/>
              </a:rPr>
              <a:t>Mine_ Audio.java</a:t>
            </a:r>
          </a:p>
          <a:p>
            <a:pPr algn="r"/>
            <a:r>
              <a:rPr lang="ko-KR" altLang="en-US" sz="3200" dirty="0" smtClean="0">
                <a:latin typeface="08서울남산체 EB" pitchFamily="18" charset="-127"/>
                <a:ea typeface="08서울남산체 EB" pitchFamily="18" charset="-127"/>
              </a:rPr>
              <a:t>음악 </a:t>
            </a:r>
            <a:r>
              <a:rPr lang="en-US" altLang="ko-KR" sz="3200" dirty="0" smtClean="0">
                <a:latin typeface="08서울남산체 EB" pitchFamily="18" charset="-127"/>
                <a:ea typeface="08서울남산체 EB" pitchFamily="18" charset="-127"/>
              </a:rPr>
              <a:t>on/off</a:t>
            </a:r>
            <a:endParaRPr lang="ko-KR" altLang="en-US" sz="3200" dirty="0">
              <a:latin typeface="08서울남산체 EB" pitchFamily="18" charset="-127"/>
              <a:ea typeface="08서울남산체 EB" pitchFamily="18" charset="-127"/>
            </a:endParaRPr>
          </a:p>
        </p:txBody>
      </p:sp>
      <p:pic>
        <p:nvPicPr>
          <p:cNvPr id="6" name="그림 5" descr="음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135680"/>
            <a:ext cx="6572296" cy="1721816"/>
          </a:xfrm>
          <a:prstGeom prst="rect">
            <a:avLst/>
          </a:prstGeom>
        </p:spPr>
      </p:pic>
      <p:sp>
        <p:nvSpPr>
          <p:cNvPr id="8" name="오른쪽으로 구부러진 화살표 7"/>
          <p:cNvSpPr/>
          <p:nvPr/>
        </p:nvSpPr>
        <p:spPr>
          <a:xfrm>
            <a:off x="214282" y="1357298"/>
            <a:ext cx="428628" cy="2571768"/>
          </a:xfrm>
          <a:prstGeom prst="curv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714752"/>
            <a:ext cx="62769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3071810"/>
            <a:ext cx="1922464" cy="101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3071810"/>
            <a:ext cx="1500198" cy="96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/>
          <a:lstStyle/>
          <a:p>
            <a:pPr algn="r"/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시연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1600" b="1" dirty="0" smtClean="0">
                <a:latin typeface="08서울한강체 L" pitchFamily="18" charset="-127"/>
                <a:ea typeface="08서울한강체 L" pitchFamily="18" charset="-127"/>
              </a:rPr>
              <a:t>맺음</a:t>
            </a:r>
            <a:r>
              <a:rPr lang="ko-KR" altLang="en-US" sz="1600" b="1" dirty="0">
                <a:latin typeface="08서울한강체 L" pitchFamily="18" charset="-127"/>
                <a:ea typeface="08서울한강체 L" pitchFamily="18" charset="-127"/>
              </a:rPr>
              <a:t>말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8215338" y="428604"/>
            <a:ext cx="214314" cy="285752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08서울한강체 L" pitchFamily="18" charset="-127"/>
                <a:ea typeface="08서울한강체 L" pitchFamily="18" charset="-127"/>
              </a:rPr>
              <a:t>3</a:t>
            </a:r>
            <a:endParaRPr lang="ko-KR" altLang="en-US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1600" b="1" dirty="0" smtClean="0">
                <a:latin typeface="08서울한강체 L" pitchFamily="18" charset="-127"/>
                <a:ea typeface="08서울한강체 L" pitchFamily="18" charset="-127"/>
              </a:rPr>
              <a:t>프로그램 목적</a:t>
            </a:r>
            <a:endParaRPr lang="ko-KR" altLang="en-US" sz="1600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643834" y="428604"/>
            <a:ext cx="214314" cy="285752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08서울한강체 L" pitchFamily="18" charset="-127"/>
                <a:ea typeface="08서울한강체 L" pitchFamily="18" charset="-127"/>
              </a:rPr>
              <a:t>1</a:t>
            </a:r>
            <a:endParaRPr lang="ko-KR" altLang="en-US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71868" y="6286520"/>
            <a:ext cx="285752" cy="357190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609600" y="64292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08서울한강체 L" pitchFamily="18" charset="-127"/>
                <a:ea typeface="08서울한강체 L" pitchFamily="18" charset="-127"/>
                <a:cs typeface="+mj-cs"/>
              </a:rPr>
              <a:t>목적 및 필요성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08서울남산체 B" pitchFamily="18" charset="-127"/>
              <a:ea typeface="08서울남산체 B" pitchFamily="18" charset="-127"/>
              <a:cs typeface="+mj-cs"/>
            </a:endParaRPr>
          </a:p>
        </p:txBody>
      </p:sp>
      <p:sp>
        <p:nvSpPr>
          <p:cNvPr id="18" name="아래쪽 화살표 17"/>
          <p:cNvSpPr/>
          <p:nvPr/>
        </p:nvSpPr>
        <p:spPr>
          <a:xfrm>
            <a:off x="2221930" y="2871802"/>
            <a:ext cx="571481" cy="1285884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1627172" y="2143116"/>
            <a:ext cx="18806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08서울한강체 L" pitchFamily="18" charset="-127"/>
                <a:ea typeface="08서울한강체 L" pitchFamily="18" charset="-127"/>
              </a:rPr>
              <a:t>혼자만 진행하는</a:t>
            </a:r>
            <a:endParaRPr lang="en-US" altLang="ko-KR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ko-KR" altLang="en-US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08서울한강체 L" pitchFamily="18" charset="-127"/>
                <a:ea typeface="08서울한강체 L" pitchFamily="18" charset="-127"/>
              </a:rPr>
              <a:t>지뢰 찾기 게임</a:t>
            </a:r>
            <a:r>
              <a:rPr lang="en-US" altLang="ko-KR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08서울한강체 L" pitchFamily="18" charset="-127"/>
                <a:ea typeface="08서울한강체 L" pitchFamily="18" charset="-127"/>
              </a:rPr>
              <a:t>?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>
            <a:off x="1721865" y="4214818"/>
            <a:ext cx="148010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08서울한강체 L" pitchFamily="18" charset="-127"/>
                <a:ea typeface="08서울한강체 L" pitchFamily="18" charset="-127"/>
              </a:rPr>
              <a:t>단순해</a:t>
            </a:r>
            <a:r>
              <a:rPr lang="en-US" altLang="ko-KR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08서울한강체 L" pitchFamily="18" charset="-127"/>
                <a:ea typeface="08서울한강체 L" pitchFamily="18" charset="-127"/>
              </a:rPr>
              <a:t>!</a:t>
            </a:r>
            <a:r>
              <a:rPr lang="ko-KR" altLang="en-US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08서울한강체 L" pitchFamily="18" charset="-127"/>
                <a:ea typeface="08서울한강체 L" pitchFamily="18" charset="-127"/>
              </a:rPr>
              <a:t> </a:t>
            </a:r>
            <a:endParaRPr lang="en-US" altLang="ko-KR" sz="2000" b="1" cap="all" dirty="0" smtClean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08서울한강체 L" pitchFamily="18" charset="-127"/>
              <a:ea typeface="08서울한강체 L" pitchFamily="18" charset="-127"/>
            </a:endParaRPr>
          </a:p>
          <a:p>
            <a:pPr algn="ctr"/>
            <a:r>
              <a:rPr lang="ko-KR" altLang="en-US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08서울한강체 L" pitchFamily="18" charset="-127"/>
                <a:ea typeface="08서울한강체 L" pitchFamily="18" charset="-127"/>
              </a:rPr>
              <a:t>재미가 없어</a:t>
            </a:r>
            <a:r>
              <a:rPr lang="en-US" altLang="ko-KR" sz="2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08서울한강체 L" pitchFamily="18" charset="-127"/>
                <a:ea typeface="08서울한강체 L" pitchFamily="18" charset="-127"/>
              </a:rPr>
              <a:t>!</a:t>
            </a:r>
            <a:endParaRPr lang="ko-KR" altLang="en-US" sz="20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1" name="아래쪽 화살표 20"/>
          <p:cNvSpPr/>
          <p:nvPr/>
        </p:nvSpPr>
        <p:spPr>
          <a:xfrm rot="16200000">
            <a:off x="3936443" y="3786190"/>
            <a:ext cx="500066" cy="1500198"/>
          </a:xfrm>
          <a:prstGeom prst="downArrow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5316020" y="4086059"/>
            <a:ext cx="3470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ko-KR" altLang="en-US" sz="2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아이템전</a:t>
            </a:r>
            <a:r>
              <a:rPr lang="ko-KR" alt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 대전이 가능</a:t>
            </a:r>
            <a:r>
              <a:rPr lang="en-US" altLang="ko-KR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!</a:t>
            </a:r>
          </a:p>
          <a:p>
            <a:pPr algn="ctr"/>
            <a:r>
              <a:rPr lang="ko-KR" alt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채팅과 결합된</a:t>
            </a:r>
            <a:endParaRPr lang="en-US" altLang="ko-KR" sz="2400" dirty="0" smtClean="0">
              <a:ln w="10160">
                <a:solidFill>
                  <a:schemeClr val="accent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08서울한강체 L" pitchFamily="18" charset="-127"/>
              <a:ea typeface="08서울한강체 L" pitchFamily="18" charset="-127"/>
            </a:endParaRPr>
          </a:p>
          <a:p>
            <a:pPr algn="ctr"/>
            <a:r>
              <a:rPr lang="ko-KR" alt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지뢰 찾기 </a:t>
            </a:r>
            <a:r>
              <a:rPr lang="en-US" altLang="ko-KR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+ </a:t>
            </a:r>
            <a:r>
              <a:rPr lang="ko-KR" alt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08서울한강체 L" pitchFamily="18" charset="-127"/>
                <a:ea typeface="08서울한강체 L" pitchFamily="18" charset="-127"/>
              </a:rPr>
              <a:t>채팅 프로그램</a:t>
            </a:r>
            <a:endParaRPr lang="ko-KR" altLang="en-US" sz="2400" dirty="0">
              <a:ln w="10160">
                <a:solidFill>
                  <a:schemeClr val="accent1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목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차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5" name="TextBox 1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21455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ko-KR" altLang="en-US" sz="2400" dirty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목적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 프로그램 소개</a:t>
            </a:r>
            <a:endParaRPr lang="en-US" altLang="ko-KR" sz="2400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전체도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network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요소 보기</a:t>
            </a: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/ socket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err="1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로직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주요 기능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시연</a:t>
            </a:r>
            <a:endParaRPr lang="en-IN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571868" y="6286520"/>
            <a:ext cx="285752" cy="357190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프로그램 소개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00694" y="428604"/>
            <a:ext cx="214314" cy="285752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08서울한강체 L" pitchFamily="18" charset="-127"/>
                <a:ea typeface="08서울한강체 L" pitchFamily="18" charset="-127"/>
              </a:rPr>
              <a:t>2</a:t>
            </a:r>
            <a:endParaRPr lang="ko-KR" altLang="en-US" dirty="0">
              <a:latin typeface="08서울한강체 L" pitchFamily="18" charset="-127"/>
              <a:ea typeface="08서울한강체 L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71612"/>
            <a:ext cx="33433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7158" y="1714488"/>
            <a:ext cx="850112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* n:n </a:t>
            </a:r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채팅</a:t>
            </a:r>
            <a:r>
              <a:rPr lang="en-US" altLang="ko-KR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및 게임이 가능</a:t>
            </a:r>
            <a:r>
              <a:rPr lang="en-US" altLang="ko-KR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!</a:t>
            </a:r>
          </a:p>
          <a:p>
            <a:pPr>
              <a:buFontTx/>
              <a:buChar char="-"/>
            </a:pP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>
              <a:buFontTx/>
              <a:buChar char="-"/>
            </a:pP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514350" indent="-514350"/>
            <a:r>
              <a:rPr lang="en-US" altLang="ko-KR" sz="2800" b="1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(1) </a:t>
            </a:r>
            <a:r>
              <a:rPr lang="ko-KR" altLang="en-US" sz="2800" b="1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채팅 기능</a:t>
            </a:r>
            <a:endParaRPr lang="en-US" altLang="ko-KR" sz="2800" b="1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514350" indent="-514350">
              <a:buAutoNum type="arabicParenBoth"/>
            </a:pP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>
              <a:buFontTx/>
              <a:buChar char="-"/>
            </a:pP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1:1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채팅만 가능했던 프로그램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     → 여러 명의 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Client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가 접속하는 것이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        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가능한 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n:n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채팅이 가능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프로그램 소개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00694" y="428604"/>
            <a:ext cx="214314" cy="285752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08서울한강체 L" pitchFamily="18" charset="-127"/>
                <a:ea typeface="08서울한강체 L" pitchFamily="18" charset="-127"/>
              </a:rPr>
              <a:t>2</a:t>
            </a:r>
            <a:endParaRPr lang="ko-KR" altLang="en-US" dirty="0">
              <a:latin typeface="08서울한강체 L" pitchFamily="18" charset="-127"/>
              <a:ea typeface="08서울한강체 L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571612"/>
            <a:ext cx="33433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57158" y="1500174"/>
            <a:ext cx="85011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514350" indent="-514350"/>
            <a:r>
              <a:rPr lang="en-US" altLang="ko-KR" sz="2800" b="1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(2) 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지뢰찾기</a:t>
            </a:r>
            <a:r>
              <a:rPr lang="ko-KR" altLang="en-US" sz="2800" b="1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 게임</a:t>
            </a:r>
            <a:endParaRPr lang="en-US" altLang="ko-KR" sz="2800" b="1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514350" indent="-514350">
              <a:buAutoNum type="arabicParenBoth"/>
            </a:pP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>
              <a:buFontTx/>
              <a:buChar char="-"/>
            </a:pP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대전모드 설정에 따라 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혼자서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,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또는 여러 명이 게임 가능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>
              <a:buFontTx/>
              <a:buChar char="-"/>
            </a:pP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홀로 게임 시 </a:t>
            </a: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play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시간에 따라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랭킹 입력 가능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>
              <a:buFontTx/>
              <a:buChar char="-"/>
            </a:pPr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n:n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게임 가능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→ 대전 시 아이템 공격 가능</a:t>
            </a:r>
            <a:endParaRPr lang="en-US" altLang="ko-KR" sz="2800" b="1" dirty="0" smtClean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r>
              <a:rPr lang="en-US" altLang="ko-KR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ko-KR" altLang="en-US" sz="2800" b="1" dirty="0" smtClean="0">
                <a:solidFill>
                  <a:schemeClr val="bg1">
                    <a:lumMod val="6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→ 상대방의 남은 지뢰 수 정보 전달</a:t>
            </a:r>
            <a:endParaRPr lang="ko-KR" altLang="en-US" sz="2800" b="1" dirty="0">
              <a:solidFill>
                <a:schemeClr val="bg1">
                  <a:lumMod val="6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1000100" y="642918"/>
            <a:ext cx="7858180" cy="928686"/>
          </a:xfrm>
        </p:spPr>
        <p:txBody>
          <a:bodyPr/>
          <a:lstStyle/>
          <a:p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UI 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보기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143240" y="6286520"/>
            <a:ext cx="285752" cy="357190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500694" y="428604"/>
            <a:ext cx="214314" cy="285752"/>
          </a:xfrm>
          <a:prstGeom prst="rect">
            <a:avLst/>
          </a:prstGeom>
          <a:solidFill>
            <a:srgbClr val="FFE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08서울한강체 L" pitchFamily="18" charset="-127"/>
                <a:ea typeface="08서울한강체 L" pitchFamily="18" charset="-127"/>
              </a:rPr>
              <a:t>2</a:t>
            </a:r>
            <a:endParaRPr lang="ko-KR" altLang="en-US" dirty="0">
              <a:latin typeface="08서울한강체 L" pitchFamily="18" charset="-127"/>
              <a:ea typeface="08서울한강체 L" pitchFamily="18" charset="-127"/>
            </a:endParaRPr>
          </a:p>
        </p:txBody>
      </p:sp>
      <p:pic>
        <p:nvPicPr>
          <p:cNvPr id="16" name="그림 15" descr="대전남은지뢰개수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928802"/>
            <a:ext cx="6909484" cy="4429156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4929190" y="5715016"/>
            <a:ext cx="2643206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4000496" y="5263234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err="1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대화명</a:t>
            </a:r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 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채팅입력창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5000628" y="3357561"/>
            <a:ext cx="2643206" cy="428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572396" y="326297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세부기</a:t>
            </a:r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능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5143504" y="2500306"/>
            <a:ext cx="857256" cy="7858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928662" y="350043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게임 진행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72264" y="2500306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게임시간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5357818" y="6072206"/>
            <a:ext cx="2000264" cy="21431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714908" y="6263366"/>
            <a:ext cx="34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상태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정보창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714348" y="2428868"/>
            <a:ext cx="4214842" cy="40005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/>
          <p:cNvSpPr txBox="1"/>
          <p:nvPr/>
        </p:nvSpPr>
        <p:spPr>
          <a:xfrm>
            <a:off x="4510086" y="227236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남은 </a:t>
            </a:r>
            <a:r>
              <a:rPr lang="ko-KR" altLang="en-US" sz="2800" b="1" dirty="0" err="1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지뢰수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5000628" y="3786191"/>
            <a:ext cx="2643206" cy="3571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6643702" y="4429132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채팅 화면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00958" y="3714752"/>
            <a:ext cx="1000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solidFill>
                  <a:srgbClr val="FF0000"/>
                </a:solidFill>
                <a:latin typeface="08서울한강체 L" pitchFamily="18" charset="-127"/>
                <a:ea typeface="08서울한강체 L" pitchFamily="18" charset="-127"/>
              </a:rPr>
              <a:t>접속</a:t>
            </a:r>
            <a:endParaRPr lang="ko-KR" altLang="en-US" sz="2800" b="1" dirty="0">
              <a:solidFill>
                <a:srgbClr val="FF0000"/>
              </a:solidFill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6429388" y="2500306"/>
            <a:ext cx="857256" cy="7858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0"/>
          </a:xfrm>
        </p:spPr>
        <p:txBody>
          <a:bodyPr/>
          <a:lstStyle/>
          <a:p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목</a:t>
            </a:r>
            <a:r>
              <a:rPr lang="en-US" altLang="ko-KR" dirty="0" smtClean="0">
                <a:latin typeface="08서울남산체 B" pitchFamily="18" charset="-127"/>
                <a:ea typeface="08서울남산체 B" pitchFamily="18" charset="-127"/>
              </a:rPr>
              <a:t>	</a:t>
            </a:r>
            <a:r>
              <a:rPr lang="ko-KR" altLang="en-US" dirty="0" smtClean="0">
                <a:latin typeface="08서울남산체 B" pitchFamily="18" charset="-127"/>
                <a:ea typeface="08서울남산체 B" pitchFamily="18" charset="-127"/>
              </a:rPr>
              <a:t>차</a:t>
            </a:r>
            <a:endParaRPr lang="ko-KR" altLang="en-US" dirty="0">
              <a:latin typeface="08서울남산체 B" pitchFamily="18" charset="-127"/>
              <a:ea typeface="08서울남산체 B" pitchFamily="18" charset="-127"/>
            </a:endParaRPr>
          </a:p>
        </p:txBody>
      </p:sp>
      <p:sp>
        <p:nvSpPr>
          <p:cNvPr id="5" name="TextBox 11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2214554"/>
            <a:ext cx="82296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ko-KR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프로그램 목적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08서울한강체 L" pitchFamily="18" charset="-127"/>
                <a:ea typeface="08서울한강체 L" pitchFamily="18" charset="-127"/>
              </a:rPr>
              <a:t> 프로그램 소개</a:t>
            </a:r>
            <a:endParaRPr lang="en-US" altLang="ko-KR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smtClean="0">
                <a:solidFill>
                  <a:srgbClr val="0070C0"/>
                </a:solidFill>
                <a:latin typeface="08서울한강체 L" pitchFamily="18" charset="-127"/>
                <a:ea typeface="08서울한강체 L" pitchFamily="18" charset="-127"/>
              </a:rPr>
              <a:t>프로그램 전체도</a:t>
            </a:r>
            <a:endParaRPr lang="en-US" altLang="ko-KR" sz="2400" dirty="0" smtClean="0">
              <a:solidFill>
                <a:srgbClr val="0070C0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network 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요소 보기</a:t>
            </a:r>
            <a:r>
              <a:rPr lang="en-US" altLang="ko-KR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/ socket</a:t>
            </a: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 </a:t>
            </a:r>
            <a:r>
              <a:rPr lang="ko-KR" altLang="en-US" sz="2400" dirty="0" err="1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로직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주요 기능</a:t>
            </a:r>
            <a:endParaRPr lang="en-US" altLang="ko-KR" sz="2400" dirty="0" smtClean="0">
              <a:solidFill>
                <a:srgbClr val="595959"/>
              </a:solidFill>
              <a:latin typeface="08서울한강체 L" pitchFamily="18" charset="-127"/>
              <a:ea typeface="08서울한강체 L" pitchFamily="18" charset="-127"/>
            </a:endParaRPr>
          </a:p>
          <a:p>
            <a:pPr marL="457200" indent="-457200">
              <a:buFontTx/>
              <a:buAutoNum type="arabicPeriod"/>
            </a:pPr>
            <a:r>
              <a:rPr lang="ko-KR" altLang="en-US" sz="2400" dirty="0" smtClean="0">
                <a:solidFill>
                  <a:srgbClr val="595959"/>
                </a:solidFill>
                <a:latin typeface="08서울한강체 L" pitchFamily="18" charset="-127"/>
                <a:ea typeface="08서울한강체 L" pitchFamily="18" charset="-127"/>
              </a:rPr>
              <a:t>프로그램 시연</a:t>
            </a:r>
            <a:endParaRPr lang="en-IN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2976" y="357166"/>
            <a:ext cx="8001056" cy="3571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b="1" dirty="0" smtClean="0">
                <a:latin typeface="08서울한강체 L" pitchFamily="18" charset="-127"/>
                <a:ea typeface="08서울한강체 L" pitchFamily="18" charset="-127"/>
              </a:rPr>
              <a:t>Contents Delivery Programming</a:t>
            </a:r>
            <a:endParaRPr lang="ko-KR" altLang="en-US" b="1" dirty="0">
              <a:latin typeface="08서울한강체 L" pitchFamily="18" charset="-127"/>
              <a:ea typeface="08서울한강체 L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163" y="514301"/>
            <a:ext cx="18582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latin typeface="08서울한강체 L" pitchFamily="18" charset="-127"/>
                <a:ea typeface="08서울한강체 L" pitchFamily="18" charset="-127"/>
              </a:rPr>
              <a:t>made by 504poeple all rights are reserved</a:t>
            </a:r>
            <a:endParaRPr lang="ko-KR" altLang="en-US" sz="700" dirty="0">
              <a:latin typeface="08서울한강체 L" pitchFamily="18" charset="-127"/>
              <a:ea typeface="08서울한강체 L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직사각형 68"/>
          <p:cNvSpPr/>
          <p:nvPr/>
        </p:nvSpPr>
        <p:spPr>
          <a:xfrm>
            <a:off x="71438" y="142852"/>
            <a:ext cx="5715008" cy="60722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428596" y="571480"/>
            <a:ext cx="1214446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08서울남산체 L" pitchFamily="18" charset="-127"/>
                <a:ea typeface="08서울남산체 L" pitchFamily="18" charset="-127"/>
              </a:rPr>
              <a:t>Test.java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071670" y="571480"/>
            <a:ext cx="1643074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08서울남산체 L" pitchFamily="18" charset="-127"/>
                <a:ea typeface="08서울남산체 L" pitchFamily="18" charset="-127"/>
              </a:rPr>
              <a:t>Mine_Gui.java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cxnSp>
        <p:nvCxnSpPr>
          <p:cNvPr id="6" name="직선 화살표 연결선 5"/>
          <p:cNvCxnSpPr>
            <a:stCxn id="4" idx="3"/>
            <a:endCxn id="5" idx="1"/>
          </p:cNvCxnSpPr>
          <p:nvPr/>
        </p:nvCxnSpPr>
        <p:spPr>
          <a:xfrm>
            <a:off x="1643042" y="821513"/>
            <a:ext cx="428628" cy="1588"/>
          </a:xfrm>
          <a:prstGeom prst="straightConnector1">
            <a:avLst/>
          </a:prstGeom>
          <a:ln w="222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58" y="1071546"/>
            <a:ext cx="13573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게임 실행할 수 있는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Main method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가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담긴 클래스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702214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785786" y="1928802"/>
            <a:ext cx="1643074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latin typeface="08서울남산체 L" pitchFamily="18" charset="-127"/>
                <a:ea typeface="08서울남산체 L" pitchFamily="18" charset="-127"/>
              </a:rPr>
              <a:t>Mine_Game.java</a:t>
            </a:r>
            <a:endParaRPr lang="ko-KR" altLang="en-US" sz="16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071802" y="1928802"/>
            <a:ext cx="1643074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Mine_ChatClient.java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1643050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sz="14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9058" y="1643050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sz="1400" dirty="0">
              <a:latin typeface="08서울남산체 L" pitchFamily="18" charset="-127"/>
              <a:ea typeface="08서울남산체 L" pitchFamily="18" charset="-127"/>
            </a:endParaRPr>
          </a:p>
        </p:txBody>
      </p:sp>
      <p:cxnSp>
        <p:nvCxnSpPr>
          <p:cNvPr id="20" name="꺾인 연결선 19"/>
          <p:cNvCxnSpPr>
            <a:endCxn id="13" idx="0"/>
          </p:cNvCxnSpPr>
          <p:nvPr/>
        </p:nvCxnSpPr>
        <p:spPr>
          <a:xfrm rot="10800000" flipV="1">
            <a:off x="1607324" y="1500174"/>
            <a:ext cx="1321603" cy="428628"/>
          </a:xfrm>
          <a:prstGeom prst="bentConnector2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꺾인 연결선 22"/>
          <p:cNvCxnSpPr>
            <a:stCxn id="5" idx="2"/>
            <a:endCxn id="14" idx="0"/>
          </p:cNvCxnSpPr>
          <p:nvPr/>
        </p:nvCxnSpPr>
        <p:spPr>
          <a:xfrm rot="16200000" flipH="1">
            <a:off x="2964645" y="1000108"/>
            <a:ext cx="857256" cy="1000132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00364" y="1071546"/>
            <a:ext cx="135732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지뢰찾기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인터페이스 설정해주는 클래스 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14282" y="3786190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Mine_Dialog.java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14282" y="4357694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Mine_Create.java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14282" y="4929198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Mine_Rank.java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214282" y="5500702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Mine_Icon.java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00166" y="3855369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인트로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화면과 클릭 아이템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공격에 대한 처리 내용 클래스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00166" y="4426873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지뢰 배열을 만드는 클래스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(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Mine_Gui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상속 받음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500166" y="4998377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기록 저장을 위한 클래스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(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Mine_Gui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상속 받음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00166" y="5569881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이미지 아이콘 생성부분과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마우스 이벤트 등록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3214678" y="4286256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Mine_ChatThread.java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72000" y="4061917"/>
            <a:ext cx="121444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Client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의 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Socket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InputStream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연결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,</a:t>
            </a: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게임 명령어에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해당되는 데이터를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전송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3214678" y="4929198"/>
            <a:ext cx="1357322" cy="500066"/>
          </a:xfrm>
          <a:prstGeom prst="rect">
            <a:avLst/>
          </a:prstGeom>
          <a:solidFill>
            <a:srgbClr val="BC9E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08서울남산체 L" pitchFamily="18" charset="-127"/>
                <a:ea typeface="08서울남산체 L" pitchFamily="18" charset="-127"/>
              </a:rPr>
              <a:t>Mine_Audio.java</a:t>
            </a:r>
            <a:endParaRPr lang="ko-KR" altLang="en-US" sz="12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572000" y="5053438"/>
            <a:ext cx="18573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오디오 설정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cxnSp>
        <p:nvCxnSpPr>
          <p:cNvPr id="63" name="Shape 62"/>
          <p:cNvCxnSpPr>
            <a:stCxn id="13" idx="2"/>
            <a:endCxn id="37" idx="0"/>
          </p:cNvCxnSpPr>
          <p:nvPr/>
        </p:nvCxnSpPr>
        <p:spPr>
          <a:xfrm rot="5400000">
            <a:off x="571472" y="2750339"/>
            <a:ext cx="1357322" cy="71438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42910" y="2569485"/>
            <a:ext cx="185738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지뢰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찾기 게임의 실제 데이터 및 버튼을 설정해주는 클래스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500298" y="6072206"/>
            <a:ext cx="1473480" cy="707886"/>
          </a:xfrm>
          <a:prstGeom prst="rect">
            <a:avLst/>
          </a:prstGeom>
          <a:solidFill>
            <a:schemeClr val="bg1"/>
          </a:solidFill>
          <a:ln w="15875"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sz="4000" dirty="0" smtClean="0">
                <a:latin typeface="08서울남산체 L" pitchFamily="18" charset="-127"/>
                <a:ea typeface="08서울남산체 L" pitchFamily="18" charset="-127"/>
              </a:rPr>
              <a:t>Client</a:t>
            </a:r>
            <a:endParaRPr lang="ko-KR" altLang="en-US" sz="40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857620" y="3786190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sz="1400" dirty="0">
              <a:latin typeface="08서울남산체 L" pitchFamily="18" charset="-127"/>
              <a:ea typeface="08서울남산체 L" pitchFamily="18" charset="-127"/>
            </a:endParaRPr>
          </a:p>
        </p:txBody>
      </p:sp>
      <p:cxnSp>
        <p:nvCxnSpPr>
          <p:cNvPr id="72" name="Shape 62"/>
          <p:cNvCxnSpPr>
            <a:stCxn id="14" idx="2"/>
            <a:endCxn id="46" idx="0"/>
          </p:cNvCxnSpPr>
          <p:nvPr/>
        </p:nvCxnSpPr>
        <p:spPr>
          <a:xfrm rot="5400000">
            <a:off x="2964645" y="3357562"/>
            <a:ext cx="1857388" cy="1588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000364" y="2614522"/>
            <a:ext cx="1857388" cy="9387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server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에 메시지 전달 및 아이템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,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사운드 등을 요구하는 클래스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,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채팅창의 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UI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설정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en-US" altLang="ko-KR" sz="1100" dirty="0" smtClean="0">
                <a:solidFill>
                  <a:srgbClr val="FF0000"/>
                </a:solidFill>
                <a:latin typeface="08서울남산체 L" pitchFamily="18" charset="-127"/>
                <a:ea typeface="08서울남산체 L" pitchFamily="18" charset="-127"/>
              </a:rPr>
              <a:t>+ </a:t>
            </a:r>
            <a:r>
              <a:rPr lang="en-US" altLang="ko-KR" sz="1100" dirty="0" err="1" smtClean="0">
                <a:solidFill>
                  <a:srgbClr val="FF0000"/>
                </a:solidFill>
                <a:latin typeface="08서울남산체 L" pitchFamily="18" charset="-127"/>
                <a:ea typeface="08서울남산체 L" pitchFamily="18" charset="-127"/>
              </a:rPr>
              <a:t>ActionListener</a:t>
            </a:r>
            <a:endParaRPr lang="en-US" altLang="ko-KR" sz="1100" dirty="0" smtClean="0">
              <a:solidFill>
                <a:srgbClr val="FF000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(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Mine_Gui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상속 받음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66463" y="3549851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sz="14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77" name="이등변 삼각형 76"/>
          <p:cNvSpPr/>
          <p:nvPr/>
        </p:nvSpPr>
        <p:spPr>
          <a:xfrm rot="10800000">
            <a:off x="1500166" y="1714488"/>
            <a:ext cx="214314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8" name="이등변 삼각형 77"/>
          <p:cNvSpPr/>
          <p:nvPr/>
        </p:nvSpPr>
        <p:spPr>
          <a:xfrm rot="10800000">
            <a:off x="3786182" y="1714488"/>
            <a:ext cx="214314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이등변 삼각형 78"/>
          <p:cNvSpPr/>
          <p:nvPr/>
        </p:nvSpPr>
        <p:spPr>
          <a:xfrm rot="5400000">
            <a:off x="1857356" y="785794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이등변 삼각형 79"/>
          <p:cNvSpPr/>
          <p:nvPr/>
        </p:nvSpPr>
        <p:spPr>
          <a:xfrm rot="10800000">
            <a:off x="785786" y="3571876"/>
            <a:ext cx="214314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이등변 삼각형 80"/>
          <p:cNvSpPr/>
          <p:nvPr/>
        </p:nvSpPr>
        <p:spPr>
          <a:xfrm rot="10800000">
            <a:off x="3786182" y="4071942"/>
            <a:ext cx="214314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6143636" y="428604"/>
            <a:ext cx="1785950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08서울남산체 L" pitchFamily="18" charset="-127"/>
                <a:ea typeface="08서울남산체 L" pitchFamily="18" charset="-127"/>
              </a:rPr>
              <a:t>ChatServer.java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072330" y="1000108"/>
            <a:ext cx="18573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port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번호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할당과 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server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용 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Thread 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생성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03" name="직사각형 102"/>
          <p:cNvSpPr/>
          <p:nvPr/>
        </p:nvSpPr>
        <p:spPr>
          <a:xfrm>
            <a:off x="5857884" y="142852"/>
            <a:ext cx="3071834" cy="60722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/>
          <p:cNvSpPr txBox="1"/>
          <p:nvPr/>
        </p:nvSpPr>
        <p:spPr>
          <a:xfrm>
            <a:off x="6786578" y="6000768"/>
            <a:ext cx="1609736" cy="707886"/>
          </a:xfrm>
          <a:prstGeom prst="rect">
            <a:avLst/>
          </a:prstGeom>
          <a:solidFill>
            <a:schemeClr val="bg1"/>
          </a:solidFill>
          <a:ln w="1587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latin typeface="08서울남산체 L" pitchFamily="18" charset="-127"/>
                <a:ea typeface="08서울남산체 L" pitchFamily="18" charset="-127"/>
              </a:rPr>
              <a:t>Server</a:t>
            </a:r>
            <a:endParaRPr lang="ko-KR" altLang="en-US" sz="4000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6072198" y="2643182"/>
            <a:ext cx="1928826" cy="500066"/>
          </a:xfrm>
          <a:prstGeom prst="rect">
            <a:avLst/>
          </a:prstGeom>
          <a:solidFill>
            <a:srgbClr val="D6C4D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08서울남산체 L" pitchFamily="18" charset="-127"/>
                <a:ea typeface="08서울남산체 L" pitchFamily="18" charset="-127"/>
              </a:rPr>
              <a:t>ChatThread.java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cxnSp>
        <p:nvCxnSpPr>
          <p:cNvPr id="106" name="직선 화살표 연결선 105"/>
          <p:cNvCxnSpPr>
            <a:stCxn id="101" idx="2"/>
            <a:endCxn id="105" idx="0"/>
          </p:cNvCxnSpPr>
          <p:nvPr/>
        </p:nvCxnSpPr>
        <p:spPr>
          <a:xfrm rot="5400000">
            <a:off x="6179355" y="1785926"/>
            <a:ext cx="1714512" cy="1588"/>
          </a:xfrm>
          <a:prstGeom prst="straightConnector1">
            <a:avLst/>
          </a:prstGeom>
          <a:ln w="2222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001024" y="264318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atin typeface="08서울남산체 L" pitchFamily="18" charset="-127"/>
                <a:ea typeface="08서울남산체 L" pitchFamily="18" charset="-127"/>
              </a:rPr>
              <a:t>객체생성</a:t>
            </a:r>
            <a:endParaRPr lang="ko-KR" altLang="en-US" dirty="0"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072198" y="3286124"/>
            <a:ext cx="1857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BufferedReader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, (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InputStream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)</a:t>
            </a:r>
          </a:p>
          <a:p>
            <a:pPr marL="228600" indent="-228600">
              <a:buAutoNum type="arabicPeriod"/>
            </a:pP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PrintWriter</a:t>
            </a:r>
            <a:endParaRPr lang="en-US" altLang="ko-KR" sz="1100" dirty="0" smtClean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  <a:p>
            <a:pPr marL="228600" indent="-228600"/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	(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OutputStream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)</a:t>
            </a:r>
          </a:p>
          <a:p>
            <a:pPr marL="228600" indent="-228600"/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3.   Broadcast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로 전체 </a:t>
            </a:r>
            <a:r>
              <a:rPr lang="en-US" altLang="ko-KR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client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들에게 </a:t>
            </a:r>
            <a:r>
              <a:rPr lang="en-US" altLang="ko-KR" sz="1100" dirty="0" err="1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msg</a:t>
            </a:r>
            <a:r>
              <a:rPr lang="ko-KR" altLang="en-US" sz="1100" dirty="0" smtClean="0">
                <a:solidFill>
                  <a:srgbClr val="002060"/>
                </a:solidFill>
                <a:latin typeface="08서울남산체 L" pitchFamily="18" charset="-127"/>
                <a:ea typeface="08서울남산체 L" pitchFamily="18" charset="-127"/>
              </a:rPr>
              <a:t>발송</a:t>
            </a:r>
            <a:endParaRPr lang="ko-KR" altLang="en-US" sz="1100" dirty="0">
              <a:solidFill>
                <a:srgbClr val="002060"/>
              </a:solidFill>
              <a:latin typeface="08서울남산체 L" pitchFamily="18" charset="-127"/>
              <a:ea typeface="08서울남산체 L" pitchFamily="18" charset="-127"/>
            </a:endParaRPr>
          </a:p>
        </p:txBody>
      </p:sp>
      <p:sp>
        <p:nvSpPr>
          <p:cNvPr id="115" name="이등변 삼각형 114"/>
          <p:cNvSpPr/>
          <p:nvPr/>
        </p:nvSpPr>
        <p:spPr>
          <a:xfrm rot="10800000">
            <a:off x="6929454" y="2428868"/>
            <a:ext cx="214314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1164</Words>
  <Application>Microsoft Office PowerPoint</Application>
  <PresentationFormat>화면 슬라이드 쇼(4:3)</PresentationFormat>
  <Paragraphs>326</Paragraphs>
  <Slides>22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3" baseType="lpstr">
      <vt:lpstr>Office 테마</vt:lpstr>
      <vt:lpstr>2009, Fall Contents Delivery Programming</vt:lpstr>
      <vt:lpstr>목 차</vt:lpstr>
      <vt:lpstr>슬라이드 3</vt:lpstr>
      <vt:lpstr>목 차</vt:lpstr>
      <vt:lpstr>프로그램 소개</vt:lpstr>
      <vt:lpstr>프로그램 소개</vt:lpstr>
      <vt:lpstr>UI 보기</vt:lpstr>
      <vt:lpstr>목 차</vt:lpstr>
      <vt:lpstr>슬라이드 9</vt:lpstr>
      <vt:lpstr>목 차</vt:lpstr>
      <vt:lpstr>슬라이드 11</vt:lpstr>
      <vt:lpstr>슬라이드 12</vt:lpstr>
      <vt:lpstr>슬라이드 13</vt:lpstr>
      <vt:lpstr>슬라이드 14</vt:lpstr>
      <vt:lpstr>목 차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시연</vt:lpstr>
    </vt:vector>
  </TitlesOfParts>
  <Company>정보통신처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Programming</dc:title>
  <dc:creator>숙명여대</dc:creator>
  <cp:lastModifiedBy>숙명여대</cp:lastModifiedBy>
  <cp:revision>120</cp:revision>
  <dcterms:created xsi:type="dcterms:W3CDTF">2009-12-02T10:17:44Z</dcterms:created>
  <dcterms:modified xsi:type="dcterms:W3CDTF">2009-12-07T11:08:51Z</dcterms:modified>
</cp:coreProperties>
</file>